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82" r:id="rId2"/>
    <p:sldId id="257" r:id="rId3"/>
    <p:sldId id="256" r:id="rId4"/>
    <p:sldId id="258" r:id="rId5"/>
    <p:sldId id="290" r:id="rId6"/>
    <p:sldId id="259" r:id="rId7"/>
    <p:sldId id="292" r:id="rId8"/>
    <p:sldId id="293" r:id="rId9"/>
    <p:sldId id="294" r:id="rId10"/>
    <p:sldId id="291"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6" r:id="rId27"/>
    <p:sldId id="277" r:id="rId28"/>
    <p:sldId id="278" r:id="rId29"/>
    <p:sldId id="279" r:id="rId30"/>
    <p:sldId id="280" r:id="rId31"/>
    <p:sldId id="281" r:id="rId32"/>
    <p:sldId id="283" r:id="rId33"/>
    <p:sldId id="284" r:id="rId34"/>
    <p:sldId id="285" r:id="rId35"/>
    <p:sldId id="286" r:id="rId36"/>
    <p:sldId id="287" r:id="rId37"/>
    <p:sldId id="289"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80"/>
  </p:normalViewPr>
  <p:slideViewPr>
    <p:cSldViewPr snapToGrid="0">
      <p:cViewPr varScale="1">
        <p:scale>
          <a:sx n="107" d="100"/>
          <a:sy n="107" d="100"/>
        </p:scale>
        <p:origin x="1760" y="1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58ADBF-BF35-47FF-B323-F0DFF3D3A390}" type="datetimeFigureOut">
              <a:rPr lang="en-IN" smtClean="0"/>
              <a:pPr/>
              <a:t>12/03/23</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70328-A2C2-4B06-B845-46E326CDBCF4}" type="slidenum">
              <a:rPr lang="en-IN" smtClean="0"/>
              <a:pPr/>
              <a:t>‹#›</a:t>
            </a:fld>
            <a:endParaRPr lang="en-IN"/>
          </a:p>
        </p:txBody>
      </p:sp>
    </p:spTree>
    <p:extLst>
      <p:ext uri="{BB962C8B-B14F-4D97-AF65-F5344CB8AC3E}">
        <p14:creationId xmlns:p14="http://schemas.microsoft.com/office/powerpoint/2010/main" val="1144060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S</a:t>
            </a:r>
          </a:p>
        </p:txBody>
      </p:sp>
      <p:sp>
        <p:nvSpPr>
          <p:cNvPr id="4" name="Slide Number Placeholder 3"/>
          <p:cNvSpPr>
            <a:spLocks noGrp="1"/>
          </p:cNvSpPr>
          <p:nvPr>
            <p:ph type="sldNum" sz="quarter" idx="5"/>
          </p:nvPr>
        </p:nvSpPr>
        <p:spPr/>
        <p:txBody>
          <a:bodyPr/>
          <a:lstStyle/>
          <a:p>
            <a:fld id="{8DF70328-A2C2-4B06-B845-46E326CDBCF4}" type="slidenum">
              <a:rPr lang="en-IN" smtClean="0"/>
              <a:pPr/>
              <a:t>12</a:t>
            </a:fld>
            <a:endParaRPr lang="en-IN"/>
          </a:p>
        </p:txBody>
      </p:sp>
    </p:spTree>
    <p:extLst>
      <p:ext uri="{BB962C8B-B14F-4D97-AF65-F5344CB8AC3E}">
        <p14:creationId xmlns:p14="http://schemas.microsoft.com/office/powerpoint/2010/main" val="4205530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Sec 120</a:t>
            </a:r>
          </a:p>
        </p:txBody>
      </p:sp>
      <p:sp>
        <p:nvSpPr>
          <p:cNvPr id="4" name="Slide Number Placeholder 3"/>
          <p:cNvSpPr>
            <a:spLocks noGrp="1"/>
          </p:cNvSpPr>
          <p:nvPr>
            <p:ph type="sldNum" sz="quarter" idx="5"/>
          </p:nvPr>
        </p:nvSpPr>
        <p:spPr/>
        <p:txBody>
          <a:bodyPr/>
          <a:lstStyle/>
          <a:p>
            <a:fld id="{8DF70328-A2C2-4B06-B845-46E326CDBCF4}" type="slidenum">
              <a:rPr lang="en-IN" smtClean="0"/>
              <a:pPr/>
              <a:t>17</a:t>
            </a:fld>
            <a:endParaRPr lang="en-IN"/>
          </a:p>
        </p:txBody>
      </p:sp>
    </p:spTree>
    <p:extLst>
      <p:ext uri="{BB962C8B-B14F-4D97-AF65-F5344CB8AC3E}">
        <p14:creationId xmlns:p14="http://schemas.microsoft.com/office/powerpoint/2010/main" val="3275479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0E474DA-B829-44D7-88D5-432A89C7007F}" type="slidenum">
              <a:rPr lang="en-IN" smtClean="0"/>
              <a:pPr/>
              <a:t>37</a:t>
            </a:fld>
            <a:endParaRPr lang="en-IN"/>
          </a:p>
        </p:txBody>
      </p:sp>
    </p:spTree>
    <p:extLst>
      <p:ext uri="{BB962C8B-B14F-4D97-AF65-F5344CB8AC3E}">
        <p14:creationId xmlns:p14="http://schemas.microsoft.com/office/powerpoint/2010/main" val="256626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512540-AEFD-4500-A644-46564ACC4A04}" type="datetime1">
              <a:rPr lang="en-IN" smtClean="0"/>
              <a:pPr/>
              <a:t>12/03/23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83B2A-7EB1-4B96-8E19-9D1F12904B47}" type="slidenum">
              <a:rPr lang="en-IN" smtClean="0"/>
              <a:pPr/>
              <a:t>‹#›</a:t>
            </a:fld>
            <a:endParaRPr lang="en-IN"/>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23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3952B2-8B44-4151-947A-161E0159E30F}" type="datetime1">
              <a:rPr lang="en-IN" smtClean="0"/>
              <a:pPr/>
              <a:t>12/03/23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83B2A-7EB1-4B96-8E19-9D1F12904B47}" type="slidenum">
              <a:rPr lang="en-IN" smtClean="0"/>
              <a:pPr/>
              <a:t>‹#›</a:t>
            </a:fld>
            <a:endParaRPr lang="en-IN"/>
          </a:p>
        </p:txBody>
      </p:sp>
    </p:spTree>
    <p:extLst>
      <p:ext uri="{BB962C8B-B14F-4D97-AF65-F5344CB8AC3E}">
        <p14:creationId xmlns:p14="http://schemas.microsoft.com/office/powerpoint/2010/main" val="319236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CA695B-3FD2-4BDD-BDDA-0C66A30D2F9F}" type="datetime1">
              <a:rPr lang="en-IN" smtClean="0"/>
              <a:pPr/>
              <a:t>12/03/23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83B2A-7EB1-4B96-8E19-9D1F12904B47}" type="slidenum">
              <a:rPr lang="en-IN" smtClean="0"/>
              <a:pPr/>
              <a:t>‹#›</a:t>
            </a:fld>
            <a:endParaRPr lang="en-IN"/>
          </a:p>
        </p:txBody>
      </p:sp>
    </p:spTree>
    <p:extLst>
      <p:ext uri="{BB962C8B-B14F-4D97-AF65-F5344CB8AC3E}">
        <p14:creationId xmlns:p14="http://schemas.microsoft.com/office/powerpoint/2010/main" val="3011373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65BCF6-02DD-40C3-9DAE-4B0C7558736D}" type="datetime1">
              <a:rPr lang="en-IN" smtClean="0"/>
              <a:pPr/>
              <a:t>12/03/23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83B2A-7EB1-4B96-8E19-9D1F12904B47}" type="slidenum">
              <a:rPr lang="en-IN" smtClean="0"/>
              <a:pPr/>
              <a:t>‹#›</a:t>
            </a:fld>
            <a:endParaRPr lang="en-IN"/>
          </a:p>
        </p:txBody>
      </p:sp>
    </p:spTree>
    <p:extLst>
      <p:ext uri="{BB962C8B-B14F-4D97-AF65-F5344CB8AC3E}">
        <p14:creationId xmlns:p14="http://schemas.microsoft.com/office/powerpoint/2010/main" val="414255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CA8651-4F4E-45BF-BE7E-D77A02712DD5}" type="datetime1">
              <a:rPr lang="en-IN" smtClean="0"/>
              <a:pPr/>
              <a:t>12/03/23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83B2A-7EB1-4B96-8E19-9D1F12904B47}" type="slidenum">
              <a:rPr lang="en-IN" smtClean="0"/>
              <a:pPr/>
              <a:t>‹#›</a:t>
            </a:fld>
            <a:endParaRPr lang="en-IN"/>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3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9228E3-2DCF-4C38-A57F-384A3B81EAFA}" type="datetime1">
              <a:rPr lang="en-IN" smtClean="0"/>
              <a:pPr/>
              <a:t>12/03/23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83B2A-7EB1-4B96-8E19-9D1F12904B47}" type="slidenum">
              <a:rPr lang="en-IN" smtClean="0"/>
              <a:pPr/>
              <a:t>‹#›</a:t>
            </a:fld>
            <a:endParaRPr lang="en-IN"/>
          </a:p>
        </p:txBody>
      </p:sp>
    </p:spTree>
    <p:extLst>
      <p:ext uri="{BB962C8B-B14F-4D97-AF65-F5344CB8AC3E}">
        <p14:creationId xmlns:p14="http://schemas.microsoft.com/office/powerpoint/2010/main" val="189591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06FE4C-BAC6-41FF-82AB-39684F121D94}" type="datetime1">
              <a:rPr lang="en-IN" smtClean="0"/>
              <a:pPr/>
              <a:t>12/03/23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C83B2A-7EB1-4B96-8E19-9D1F12904B47}" type="slidenum">
              <a:rPr lang="en-IN" smtClean="0"/>
              <a:pPr/>
              <a:t>‹#›</a:t>
            </a:fld>
            <a:endParaRPr lang="en-IN"/>
          </a:p>
        </p:txBody>
      </p:sp>
    </p:spTree>
    <p:extLst>
      <p:ext uri="{BB962C8B-B14F-4D97-AF65-F5344CB8AC3E}">
        <p14:creationId xmlns:p14="http://schemas.microsoft.com/office/powerpoint/2010/main" val="2701460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BFA718-6527-471D-A644-DAE3925DFFC5}" type="datetime1">
              <a:rPr lang="en-IN" smtClean="0"/>
              <a:pPr/>
              <a:t>12/03/23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C83B2A-7EB1-4B96-8E19-9D1F12904B47}" type="slidenum">
              <a:rPr lang="en-IN" smtClean="0"/>
              <a:pPr/>
              <a:t>‹#›</a:t>
            </a:fld>
            <a:endParaRPr lang="en-IN"/>
          </a:p>
        </p:txBody>
      </p:sp>
    </p:spTree>
    <p:extLst>
      <p:ext uri="{BB962C8B-B14F-4D97-AF65-F5344CB8AC3E}">
        <p14:creationId xmlns:p14="http://schemas.microsoft.com/office/powerpoint/2010/main" val="62600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F5ACD-2B31-4A79-A890-0D301493D988}" type="datetime1">
              <a:rPr lang="en-IN" smtClean="0"/>
              <a:pPr/>
              <a:t>12/03/23</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DEC83B2A-7EB1-4B96-8E19-9D1F12904B47}" type="slidenum">
              <a:rPr lang="en-IN" smtClean="0"/>
              <a:pPr/>
              <a:t>‹#›</a:t>
            </a:fld>
            <a:endParaRPr lang="en-IN"/>
          </a:p>
        </p:txBody>
      </p:sp>
    </p:spTree>
    <p:extLst>
      <p:ext uri="{BB962C8B-B14F-4D97-AF65-F5344CB8AC3E}">
        <p14:creationId xmlns:p14="http://schemas.microsoft.com/office/powerpoint/2010/main" val="1550837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F3DEA48-D1F9-46AE-9146-001C78EB6DD8}" type="datetime1">
              <a:rPr lang="en-IN" smtClean="0"/>
              <a:pPr/>
              <a:t>12/03/23</a:t>
            </a:fld>
            <a:endParaRPr lang="en-IN"/>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C83B2A-7EB1-4B96-8E19-9D1F12904B47}" type="slidenum">
              <a:rPr lang="en-IN" smtClean="0"/>
              <a:pPr/>
              <a:t>‹#›</a:t>
            </a:fld>
            <a:endParaRPr lang="en-IN"/>
          </a:p>
        </p:txBody>
      </p:sp>
    </p:spTree>
    <p:extLst>
      <p:ext uri="{BB962C8B-B14F-4D97-AF65-F5344CB8AC3E}">
        <p14:creationId xmlns:p14="http://schemas.microsoft.com/office/powerpoint/2010/main" val="426090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5C5D5E-A5B8-491D-9400-1AEF9138B2AB}" type="datetime1">
              <a:rPr lang="en-IN" smtClean="0"/>
              <a:pPr/>
              <a:t>12/03/23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83B2A-7EB1-4B96-8E19-9D1F12904B47}" type="slidenum">
              <a:rPr lang="en-IN" smtClean="0"/>
              <a:pPr/>
              <a:t>‹#›</a:t>
            </a:fld>
            <a:endParaRPr lang="en-IN"/>
          </a:p>
        </p:txBody>
      </p:sp>
    </p:spTree>
    <p:extLst>
      <p:ext uri="{BB962C8B-B14F-4D97-AF65-F5344CB8AC3E}">
        <p14:creationId xmlns:p14="http://schemas.microsoft.com/office/powerpoint/2010/main" val="223917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800B7F8-324C-4A56-B289-ACFB41D8781D}" type="datetime1">
              <a:rPr lang="en-IN" smtClean="0"/>
              <a:pPr/>
              <a:t>12/03/23</a:t>
            </a:fld>
            <a:endParaRPr lang="en-IN"/>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EC83B2A-7EB1-4B96-8E19-9D1F12904B47}" type="slidenum">
              <a:rPr lang="en-IN" smtClean="0"/>
              <a:pPr/>
              <a:t>‹#›</a:t>
            </a:fld>
            <a:endParaRPr lang="en-IN"/>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15770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D22CE-35C6-482D-8A73-88F50AF70E82}"/>
              </a:ext>
            </a:extLst>
          </p:cNvPr>
          <p:cNvSpPr>
            <a:spLocks noGrp="1"/>
          </p:cNvSpPr>
          <p:nvPr>
            <p:ph type="title"/>
          </p:nvPr>
        </p:nvSpPr>
        <p:spPr>
          <a:xfrm>
            <a:off x="0" y="5003479"/>
            <a:ext cx="9144000" cy="1383029"/>
          </a:xfrm>
        </p:spPr>
        <p:txBody>
          <a:bodyPr/>
          <a:lstStyle/>
          <a:p>
            <a:pPr algn="ctr"/>
            <a:r>
              <a:rPr lang="en-US" sz="2800" b="1" dirty="0">
                <a:latin typeface="Arial Black" panose="020B0A04020102020204" pitchFamily="34" charset="0"/>
              </a:rPr>
              <a:t>CA Ankit Maheshwari</a:t>
            </a:r>
            <a:br>
              <a:rPr lang="en-US" sz="2800" b="1" dirty="0">
                <a:latin typeface="Arial Black" panose="020B0A04020102020204" pitchFamily="34" charset="0"/>
              </a:rPr>
            </a:br>
            <a:endParaRPr lang="en-IN" sz="3200" b="1" dirty="0">
              <a:solidFill>
                <a:srgbClr val="FFFF00"/>
              </a:solidFill>
              <a:latin typeface="+mn-lt"/>
            </a:endParaRPr>
          </a:p>
        </p:txBody>
      </p:sp>
      <p:sp>
        <p:nvSpPr>
          <p:cNvPr id="10" name="Rectangle 9">
            <a:extLst>
              <a:ext uri="{FF2B5EF4-FFF2-40B4-BE49-F238E27FC236}">
                <a16:creationId xmlns:a16="http://schemas.microsoft.com/office/drawing/2014/main" id="{72A7BCE8-4430-4345-9E36-E2D79D170B18}"/>
              </a:ext>
            </a:extLst>
          </p:cNvPr>
          <p:cNvSpPr/>
          <p:nvPr/>
        </p:nvSpPr>
        <p:spPr>
          <a:xfrm>
            <a:off x="0" y="-23641"/>
            <a:ext cx="9078012" cy="491136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solidFill>
                <a:latin typeface="Algerian" panose="04020705040A02060702" pitchFamily="82" charset="0"/>
              </a:rPr>
              <a:t>Compliance of </a:t>
            </a:r>
          </a:p>
          <a:p>
            <a:r>
              <a:rPr lang="en-US" sz="3600" b="1" dirty="0">
                <a:solidFill>
                  <a:schemeClr val="bg1"/>
                </a:solidFill>
                <a:latin typeface="Algerian" panose="04020705040A02060702" pitchFamily="82" charset="0"/>
              </a:rPr>
              <a:t>Ethical </a:t>
            </a:r>
          </a:p>
          <a:p>
            <a:r>
              <a:rPr lang="en-US" sz="3600" b="1" dirty="0">
                <a:solidFill>
                  <a:schemeClr val="bg1"/>
                </a:solidFill>
                <a:latin typeface="Algerian" panose="04020705040A02060702" pitchFamily="82" charset="0"/>
              </a:rPr>
              <a:t>Standards</a:t>
            </a:r>
          </a:p>
        </p:txBody>
      </p:sp>
      <p:pic>
        <p:nvPicPr>
          <p:cNvPr id="12" name="Picture 11">
            <a:extLst>
              <a:ext uri="{FF2B5EF4-FFF2-40B4-BE49-F238E27FC236}">
                <a16:creationId xmlns:a16="http://schemas.microsoft.com/office/drawing/2014/main" id="{BD3759B2-B369-4020-B479-3B3A730304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7476" y="0"/>
            <a:ext cx="4760535" cy="4911364"/>
          </a:xfrm>
          <a:prstGeom prst="rect">
            <a:avLst/>
          </a:prstGeom>
        </p:spPr>
      </p:pic>
    </p:spTree>
    <p:extLst>
      <p:ext uri="{BB962C8B-B14F-4D97-AF65-F5344CB8AC3E}">
        <p14:creationId xmlns:p14="http://schemas.microsoft.com/office/powerpoint/2010/main" val="3431030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4282" y="581192"/>
            <a:ext cx="8972556" cy="5771836"/>
          </a:xfrm>
          <a:prstGeom prst="rect">
            <a:avLst/>
          </a:prstGeom>
        </p:spPr>
        <p:txBody>
          <a:bodyPr wrap="square" anchor="ctr">
            <a:spAutoFit/>
          </a:bodyPr>
          <a:lstStyle/>
          <a:p>
            <a:pPr marL="342900" indent="-342900">
              <a:lnSpc>
                <a:spcPct val="130000"/>
              </a:lnSpc>
              <a:buFont typeface="Wingdings" panose="05000000000000000000" pitchFamily="2" charset="2"/>
              <a:buChar char="v"/>
            </a:pPr>
            <a:r>
              <a:rPr lang="en-IN" sz="2600" b="1" dirty="0"/>
              <a:t>Part-A - [Based on IFAC/IESBA Code of Ethics, 2005 edition]</a:t>
            </a:r>
            <a:endParaRPr lang="en-IN" sz="2600" dirty="0"/>
          </a:p>
          <a:p>
            <a:pPr lvl="1">
              <a:lnSpc>
                <a:spcPct val="130000"/>
              </a:lnSpc>
            </a:pPr>
            <a:r>
              <a:rPr lang="en-IN" sz="2600" dirty="0"/>
              <a:t>Chapter 1 – General application of the Code</a:t>
            </a:r>
          </a:p>
          <a:p>
            <a:pPr lvl="1">
              <a:lnSpc>
                <a:spcPct val="130000"/>
              </a:lnSpc>
            </a:pPr>
            <a:r>
              <a:rPr lang="en-IN" sz="2600" dirty="0"/>
              <a:t>Chapter 2 – Professional Accountants in public practice</a:t>
            </a:r>
          </a:p>
          <a:p>
            <a:pPr lvl="1">
              <a:lnSpc>
                <a:spcPct val="130000"/>
              </a:lnSpc>
            </a:pPr>
            <a:r>
              <a:rPr lang="en-IN" sz="2600" dirty="0"/>
              <a:t>Chapter 3 – Professional Accountants in service</a:t>
            </a:r>
          </a:p>
          <a:p>
            <a:pPr>
              <a:lnSpc>
                <a:spcPct val="130000"/>
              </a:lnSpc>
            </a:pPr>
            <a:r>
              <a:rPr lang="en-IN" dirty="0"/>
              <a:t> </a:t>
            </a:r>
            <a:endParaRPr lang="en-IN" sz="100" dirty="0"/>
          </a:p>
          <a:p>
            <a:pPr marL="342900" indent="-342900">
              <a:lnSpc>
                <a:spcPct val="130000"/>
              </a:lnSpc>
              <a:buFont typeface="Wingdings" panose="05000000000000000000" pitchFamily="2" charset="2"/>
              <a:buChar char="v"/>
            </a:pPr>
            <a:r>
              <a:rPr lang="en-IN" sz="2600" b="1" dirty="0"/>
              <a:t>Part –B - [Based on domestic Indian provisions]</a:t>
            </a:r>
            <a:endParaRPr lang="en-IN" sz="2600" dirty="0"/>
          </a:p>
          <a:p>
            <a:pPr lvl="1">
              <a:lnSpc>
                <a:spcPct val="130000"/>
              </a:lnSpc>
            </a:pPr>
            <a:r>
              <a:rPr lang="en-IN" sz="2600" dirty="0"/>
              <a:t>Chapter 4 – Accounting and Auditing standards</a:t>
            </a:r>
          </a:p>
          <a:p>
            <a:pPr lvl="1">
              <a:lnSpc>
                <a:spcPct val="130000"/>
              </a:lnSpc>
            </a:pPr>
            <a:r>
              <a:rPr lang="en-IN" sz="2600" dirty="0"/>
              <a:t>Chapter 5 – The Chartered Accountants Act, 1949</a:t>
            </a:r>
          </a:p>
          <a:p>
            <a:pPr lvl="1">
              <a:lnSpc>
                <a:spcPct val="130000"/>
              </a:lnSpc>
            </a:pPr>
            <a:r>
              <a:rPr lang="en-IN" sz="2600" dirty="0"/>
              <a:t>Chapter 6 – Council Guidelines</a:t>
            </a:r>
          </a:p>
          <a:p>
            <a:pPr lvl="1">
              <a:lnSpc>
                <a:spcPct val="130000"/>
              </a:lnSpc>
            </a:pPr>
            <a:r>
              <a:rPr lang="en-IN" sz="2600" dirty="0"/>
              <a:t>Chapter 7 – Self Regulatory Measures Recommended by the Council Appendices A – F</a:t>
            </a:r>
          </a:p>
        </p:txBody>
      </p:sp>
      <p:sp>
        <p:nvSpPr>
          <p:cNvPr id="3" name="Rectangle 2">
            <a:extLst>
              <a:ext uri="{FF2B5EF4-FFF2-40B4-BE49-F238E27FC236}">
                <a16:creationId xmlns:a16="http://schemas.microsoft.com/office/drawing/2014/main" id="{F122A169-CECE-4414-9B04-0F964F01863B}"/>
              </a:ext>
            </a:extLst>
          </p:cNvPr>
          <p:cNvSpPr/>
          <p:nvPr/>
        </p:nvSpPr>
        <p:spPr>
          <a:xfrm>
            <a:off x="157169" y="20683"/>
            <a:ext cx="8562974" cy="692049"/>
          </a:xfrm>
          <a:prstGeom prst="rect">
            <a:avLst/>
          </a:prstGeom>
        </p:spPr>
        <p:txBody>
          <a:bodyPr wrap="square" anchor="ctr">
            <a:spAutoFit/>
          </a:bodyPr>
          <a:lstStyle/>
          <a:p>
            <a:pPr marL="174625" marR="1062355" algn="ctr">
              <a:lnSpc>
                <a:spcPct val="115000"/>
              </a:lnSpc>
              <a:tabLst>
                <a:tab pos="10351770" algn="l"/>
              </a:tabLst>
            </a:pPr>
            <a:r>
              <a:rPr lang="en-US" sz="3600" b="1" dirty="0">
                <a:solidFill>
                  <a:srgbClr val="C00000"/>
                </a:solidFill>
              </a:rPr>
              <a:t>Existing Code of Ethics</a:t>
            </a:r>
            <a:endParaRPr lang="en-IN" sz="3600" b="1" dirty="0">
              <a:solidFill>
                <a:srgbClr val="C00000"/>
              </a:solidFill>
            </a:endParaRPr>
          </a:p>
        </p:txBody>
      </p:sp>
      <p:sp>
        <p:nvSpPr>
          <p:cNvPr id="4" name="Slide Number Placeholder 3"/>
          <p:cNvSpPr>
            <a:spLocks noGrp="1"/>
          </p:cNvSpPr>
          <p:nvPr>
            <p:ph type="sldNum" sz="quarter" idx="12"/>
          </p:nvPr>
        </p:nvSpPr>
        <p:spPr/>
        <p:txBody>
          <a:bodyPr/>
          <a:lstStyle/>
          <a:p>
            <a:fld id="{DEC83B2A-7EB1-4B96-8E19-9D1F12904B47}" type="slidenum">
              <a:rPr lang="en-IN" smtClean="0"/>
              <a:pPr/>
              <a:t>10</a:t>
            </a:fld>
            <a:endParaRPr lang="en-IN"/>
          </a:p>
        </p:txBody>
      </p:sp>
    </p:spTree>
    <p:extLst>
      <p:ext uri="{BB962C8B-B14F-4D97-AF65-F5344CB8AC3E}">
        <p14:creationId xmlns:p14="http://schemas.microsoft.com/office/powerpoint/2010/main" val="234453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57148" y="862347"/>
            <a:ext cx="9086852" cy="5447645"/>
          </a:xfrm>
          <a:prstGeom prst="rect">
            <a:avLst/>
          </a:prstGeom>
        </p:spPr>
        <p:txBody>
          <a:bodyPr wrap="square" anchor="ctr">
            <a:spAutoFit/>
          </a:bodyPr>
          <a:lstStyle/>
          <a:p>
            <a:r>
              <a:rPr lang="en-IN" sz="2600" b="1" dirty="0"/>
              <a:t>Part 1 (Applicable to all Professional Accountants)</a:t>
            </a:r>
            <a:endParaRPr lang="en-IN" sz="2600" dirty="0"/>
          </a:p>
          <a:p>
            <a:r>
              <a:rPr lang="en-IN" sz="2600" dirty="0"/>
              <a:t>Complying with the Code, Fundamental Principles and Conceptual Framework</a:t>
            </a:r>
          </a:p>
          <a:p>
            <a:endParaRPr lang="en-IN" sz="1600" dirty="0"/>
          </a:p>
          <a:p>
            <a:r>
              <a:rPr lang="en-IN" sz="2600" b="1" dirty="0"/>
              <a:t>Part 2</a:t>
            </a:r>
            <a:endParaRPr lang="en-IN" sz="2600" dirty="0"/>
          </a:p>
          <a:p>
            <a:r>
              <a:rPr lang="en-IN" sz="2600" dirty="0"/>
              <a:t>Professional Accountants in Business</a:t>
            </a:r>
          </a:p>
          <a:p>
            <a:endParaRPr lang="en-IN" dirty="0"/>
          </a:p>
          <a:p>
            <a:r>
              <a:rPr lang="en-IN" sz="2600" b="1" dirty="0"/>
              <a:t>Part 3</a:t>
            </a:r>
            <a:endParaRPr lang="en-IN" sz="2600" dirty="0"/>
          </a:p>
          <a:p>
            <a:r>
              <a:rPr lang="en-IN" sz="2600" dirty="0"/>
              <a:t>Professional Accountants in Public Practice</a:t>
            </a:r>
          </a:p>
          <a:p>
            <a:endParaRPr lang="en-IN" sz="2000" dirty="0"/>
          </a:p>
          <a:p>
            <a:r>
              <a:rPr lang="en-IN" sz="2600" b="1" dirty="0"/>
              <a:t>Parts 4 International Independence Standards</a:t>
            </a:r>
            <a:endParaRPr lang="en-IN" sz="2600" dirty="0"/>
          </a:p>
          <a:p>
            <a:r>
              <a:rPr lang="en-IN" sz="2600" dirty="0"/>
              <a:t>Part 4A—Independence for Audits &amp; Reviews (Sec. 400 to 899)</a:t>
            </a:r>
          </a:p>
          <a:p>
            <a:r>
              <a:rPr lang="en-IN" sz="2600" dirty="0"/>
              <a:t>Part 4B—Independence for Other Assurance Engagements (Sections 900 to 999)</a:t>
            </a:r>
          </a:p>
        </p:txBody>
      </p:sp>
      <p:sp>
        <p:nvSpPr>
          <p:cNvPr id="3" name="Rectangle 2">
            <a:extLst>
              <a:ext uri="{FF2B5EF4-FFF2-40B4-BE49-F238E27FC236}">
                <a16:creationId xmlns:a16="http://schemas.microsoft.com/office/drawing/2014/main" id="{F122A169-CECE-4414-9B04-0F964F01863B}"/>
              </a:ext>
            </a:extLst>
          </p:cNvPr>
          <p:cNvSpPr/>
          <p:nvPr/>
        </p:nvSpPr>
        <p:spPr>
          <a:xfrm>
            <a:off x="0" y="58789"/>
            <a:ext cx="9144000" cy="692049"/>
          </a:xfrm>
          <a:prstGeom prst="rect">
            <a:avLst/>
          </a:prstGeom>
        </p:spPr>
        <p:txBody>
          <a:bodyPr wrap="square" anchor="ctr">
            <a:spAutoFit/>
          </a:bodyPr>
          <a:lstStyle/>
          <a:p>
            <a:pPr marL="174625" marR="1062355" algn="ctr">
              <a:lnSpc>
                <a:spcPct val="115000"/>
              </a:lnSpc>
              <a:tabLst>
                <a:tab pos="10351770" algn="l"/>
              </a:tabLst>
            </a:pPr>
            <a:r>
              <a:rPr lang="en-IN" sz="3600" b="1" dirty="0">
                <a:solidFill>
                  <a:srgbClr val="C00000"/>
                </a:solidFill>
              </a:rPr>
              <a:t>Structure of New  Code of Ethics</a:t>
            </a:r>
          </a:p>
        </p:txBody>
      </p:sp>
      <p:sp>
        <p:nvSpPr>
          <p:cNvPr id="4" name="Slide Number Placeholder 3"/>
          <p:cNvSpPr>
            <a:spLocks noGrp="1"/>
          </p:cNvSpPr>
          <p:nvPr>
            <p:ph type="sldNum" sz="quarter" idx="12"/>
          </p:nvPr>
        </p:nvSpPr>
        <p:spPr/>
        <p:txBody>
          <a:bodyPr/>
          <a:lstStyle/>
          <a:p>
            <a:fld id="{DEC83B2A-7EB1-4B96-8E19-9D1F12904B47}" type="slidenum">
              <a:rPr lang="en-IN" smtClean="0"/>
              <a:pPr/>
              <a:t>11</a:t>
            </a:fld>
            <a:endParaRPr lang="en-IN"/>
          </a:p>
        </p:txBody>
      </p:sp>
    </p:spTree>
    <p:extLst>
      <p:ext uri="{BB962C8B-B14F-4D97-AF65-F5344CB8AC3E}">
        <p14:creationId xmlns:p14="http://schemas.microsoft.com/office/powerpoint/2010/main" val="3727978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22A169-CECE-4414-9B04-0F964F01863B}"/>
              </a:ext>
            </a:extLst>
          </p:cNvPr>
          <p:cNvSpPr/>
          <p:nvPr/>
        </p:nvSpPr>
        <p:spPr>
          <a:xfrm>
            <a:off x="66673" y="-715"/>
            <a:ext cx="9077327" cy="658642"/>
          </a:xfrm>
          <a:prstGeom prst="rect">
            <a:avLst/>
          </a:prstGeom>
        </p:spPr>
        <p:txBody>
          <a:bodyPr wrap="square" anchor="ctr">
            <a:spAutoFit/>
          </a:bodyPr>
          <a:lstStyle/>
          <a:p>
            <a:pPr marL="174625" marR="1062355" algn="ctr">
              <a:lnSpc>
                <a:spcPct val="115000"/>
              </a:lnSpc>
              <a:tabLst>
                <a:tab pos="10351770" algn="l"/>
              </a:tabLst>
            </a:pPr>
            <a:r>
              <a:rPr lang="en-US" sz="3200" b="1" dirty="0">
                <a:solidFill>
                  <a:srgbClr val="C00000"/>
                </a:solidFill>
              </a:rPr>
              <a:t>Fundamental Principles</a:t>
            </a:r>
            <a:endParaRPr lang="en-IN" sz="3200" dirty="0">
              <a:solidFill>
                <a:srgbClr val="C00000"/>
              </a:solidFill>
            </a:endParaRPr>
          </a:p>
        </p:txBody>
      </p:sp>
      <p:sp>
        <p:nvSpPr>
          <p:cNvPr id="4" name="Rectangle 3">
            <a:extLst>
              <a:ext uri="{FF2B5EF4-FFF2-40B4-BE49-F238E27FC236}">
                <a16:creationId xmlns:a16="http://schemas.microsoft.com/office/drawing/2014/main" id="{5B90A70D-7E69-4371-A3AE-E401DF187D7D}"/>
              </a:ext>
            </a:extLst>
          </p:cNvPr>
          <p:cNvSpPr/>
          <p:nvPr/>
        </p:nvSpPr>
        <p:spPr>
          <a:xfrm>
            <a:off x="556434" y="1246191"/>
            <a:ext cx="775425" cy="76355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solidFill>
            </a:endParaRPr>
          </a:p>
        </p:txBody>
      </p:sp>
      <p:sp>
        <p:nvSpPr>
          <p:cNvPr id="5" name="Rectangle 4">
            <a:extLst>
              <a:ext uri="{FF2B5EF4-FFF2-40B4-BE49-F238E27FC236}">
                <a16:creationId xmlns:a16="http://schemas.microsoft.com/office/drawing/2014/main" id="{F67F60AB-D62A-4B38-8610-9A3218DC80C6}"/>
              </a:ext>
            </a:extLst>
          </p:cNvPr>
          <p:cNvSpPr/>
          <p:nvPr/>
        </p:nvSpPr>
        <p:spPr>
          <a:xfrm>
            <a:off x="556434" y="2197210"/>
            <a:ext cx="775425" cy="76355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solidFill>
            </a:endParaRPr>
          </a:p>
        </p:txBody>
      </p:sp>
      <p:sp>
        <p:nvSpPr>
          <p:cNvPr id="7" name="Rectangle 6">
            <a:extLst>
              <a:ext uri="{FF2B5EF4-FFF2-40B4-BE49-F238E27FC236}">
                <a16:creationId xmlns:a16="http://schemas.microsoft.com/office/drawing/2014/main" id="{EDA23025-7635-41A4-A4C4-5E3E10049BC3}"/>
              </a:ext>
            </a:extLst>
          </p:cNvPr>
          <p:cNvSpPr/>
          <p:nvPr/>
        </p:nvSpPr>
        <p:spPr>
          <a:xfrm>
            <a:off x="556434" y="3157754"/>
            <a:ext cx="775425" cy="76355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solidFill>
            </a:endParaRPr>
          </a:p>
        </p:txBody>
      </p:sp>
      <p:sp>
        <p:nvSpPr>
          <p:cNvPr id="8" name="Rectangle 7">
            <a:extLst>
              <a:ext uri="{FF2B5EF4-FFF2-40B4-BE49-F238E27FC236}">
                <a16:creationId xmlns:a16="http://schemas.microsoft.com/office/drawing/2014/main" id="{4BED9F98-CE6B-41B1-8018-75ADFA10248D}"/>
              </a:ext>
            </a:extLst>
          </p:cNvPr>
          <p:cNvSpPr/>
          <p:nvPr/>
        </p:nvSpPr>
        <p:spPr>
          <a:xfrm>
            <a:off x="556433" y="4161930"/>
            <a:ext cx="775425" cy="76355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solidFill>
            </a:endParaRPr>
          </a:p>
        </p:txBody>
      </p:sp>
      <p:sp>
        <p:nvSpPr>
          <p:cNvPr id="9" name="Rectangle 8">
            <a:extLst>
              <a:ext uri="{FF2B5EF4-FFF2-40B4-BE49-F238E27FC236}">
                <a16:creationId xmlns:a16="http://schemas.microsoft.com/office/drawing/2014/main" id="{E2163F99-8811-46FC-AE97-EBB55CC0168A}"/>
              </a:ext>
            </a:extLst>
          </p:cNvPr>
          <p:cNvSpPr/>
          <p:nvPr/>
        </p:nvSpPr>
        <p:spPr>
          <a:xfrm>
            <a:off x="556432" y="5124248"/>
            <a:ext cx="775425" cy="76355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solidFill>
            </a:endParaRPr>
          </a:p>
        </p:txBody>
      </p:sp>
      <p:grpSp>
        <p:nvGrpSpPr>
          <p:cNvPr id="10" name="Group 9">
            <a:extLst>
              <a:ext uri="{FF2B5EF4-FFF2-40B4-BE49-F238E27FC236}">
                <a16:creationId xmlns:a16="http://schemas.microsoft.com/office/drawing/2014/main" id="{2368C5FA-7C3A-4A29-90A2-7B924B488BBF}"/>
              </a:ext>
            </a:extLst>
          </p:cNvPr>
          <p:cNvGrpSpPr/>
          <p:nvPr/>
        </p:nvGrpSpPr>
        <p:grpSpPr>
          <a:xfrm>
            <a:off x="1615344" y="1222634"/>
            <a:ext cx="6851605" cy="802624"/>
            <a:chOff x="1795588" y="1688594"/>
            <a:chExt cx="6408712" cy="707911"/>
          </a:xfrm>
          <a:solidFill>
            <a:schemeClr val="bg1"/>
          </a:solidFill>
        </p:grpSpPr>
        <p:sp>
          <p:nvSpPr>
            <p:cNvPr id="11" name="Rounded Rectangle 5">
              <a:extLst>
                <a:ext uri="{FF2B5EF4-FFF2-40B4-BE49-F238E27FC236}">
                  <a16:creationId xmlns:a16="http://schemas.microsoft.com/office/drawing/2014/main" id="{856379C0-D5B4-4B51-B48C-C3B6A3C53862}"/>
                </a:ext>
              </a:extLst>
            </p:cNvPr>
            <p:cNvSpPr/>
            <p:nvPr/>
          </p:nvSpPr>
          <p:spPr>
            <a:xfrm>
              <a:off x="1795588" y="1688594"/>
              <a:ext cx="6408712" cy="707911"/>
            </a:xfrm>
            <a:prstGeom prst="roundRect">
              <a:avLst>
                <a:gd name="adj" fmla="val 10715"/>
              </a:avLst>
            </a:prstGeom>
            <a:grp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2400" b="1" dirty="0">
                  <a:solidFill>
                    <a:schemeClr val="tx1"/>
                  </a:solidFill>
                </a:rPr>
                <a:t>Integrity</a:t>
              </a:r>
              <a:endParaRPr lang="ko-KR" altLang="en-US" sz="2400" b="1" dirty="0">
                <a:solidFill>
                  <a:schemeClr val="tx1"/>
                </a:solidFill>
              </a:endParaRPr>
            </a:p>
          </p:txBody>
        </p:sp>
        <p:sp>
          <p:nvSpPr>
            <p:cNvPr id="12" name="Rounded Rectangle 16">
              <a:extLst>
                <a:ext uri="{FF2B5EF4-FFF2-40B4-BE49-F238E27FC236}">
                  <a16:creationId xmlns:a16="http://schemas.microsoft.com/office/drawing/2014/main" id="{F60BD24D-ECDF-4125-AA56-581FE24C28C6}"/>
                </a:ext>
              </a:extLst>
            </p:cNvPr>
            <p:cNvSpPr/>
            <p:nvPr/>
          </p:nvSpPr>
          <p:spPr>
            <a:xfrm>
              <a:off x="7719981" y="1688594"/>
              <a:ext cx="484317" cy="600916"/>
            </a:xfrm>
            <a:custGeom>
              <a:avLst/>
              <a:gdLst/>
              <a:ahLst/>
              <a:cxnLst/>
              <a:rect l="l" t="t" r="r" b="b"/>
              <a:pathLst>
                <a:path w="484317" h="697391">
                  <a:moveTo>
                    <a:pt x="0" y="0"/>
                  </a:moveTo>
                  <a:lnTo>
                    <a:pt x="396286" y="0"/>
                  </a:lnTo>
                  <a:cubicBezTo>
                    <a:pt x="444904" y="0"/>
                    <a:pt x="484317" y="39413"/>
                    <a:pt x="484317" y="88031"/>
                  </a:cubicBezTo>
                  <a:lnTo>
                    <a:pt x="484317" y="697391"/>
                  </a:lnTo>
                  <a:close/>
                </a:path>
              </a:pathLst>
            </a:custGeom>
            <a:solidFill>
              <a:schemeClr val="accent2"/>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solidFill>
              </a:endParaRPr>
            </a:p>
          </p:txBody>
        </p:sp>
      </p:grpSp>
      <p:grpSp>
        <p:nvGrpSpPr>
          <p:cNvPr id="13" name="Group 12">
            <a:extLst>
              <a:ext uri="{FF2B5EF4-FFF2-40B4-BE49-F238E27FC236}">
                <a16:creationId xmlns:a16="http://schemas.microsoft.com/office/drawing/2014/main" id="{FDEE6F55-C084-4289-B3F6-3DDB1270815D}"/>
              </a:ext>
            </a:extLst>
          </p:cNvPr>
          <p:cNvGrpSpPr/>
          <p:nvPr/>
        </p:nvGrpSpPr>
        <p:grpSpPr>
          <a:xfrm>
            <a:off x="1615342" y="2213047"/>
            <a:ext cx="6851605" cy="802624"/>
            <a:chOff x="1795588" y="1688594"/>
            <a:chExt cx="6408712" cy="707911"/>
          </a:xfrm>
          <a:solidFill>
            <a:schemeClr val="bg1"/>
          </a:solidFill>
        </p:grpSpPr>
        <p:sp>
          <p:nvSpPr>
            <p:cNvPr id="14" name="Rounded Rectangle 5">
              <a:extLst>
                <a:ext uri="{FF2B5EF4-FFF2-40B4-BE49-F238E27FC236}">
                  <a16:creationId xmlns:a16="http://schemas.microsoft.com/office/drawing/2014/main" id="{DA150425-6BD4-4605-A458-CF0661365D0D}"/>
                </a:ext>
              </a:extLst>
            </p:cNvPr>
            <p:cNvSpPr/>
            <p:nvPr/>
          </p:nvSpPr>
          <p:spPr>
            <a:xfrm>
              <a:off x="1795588" y="1688594"/>
              <a:ext cx="6408712" cy="707911"/>
            </a:xfrm>
            <a:prstGeom prst="roundRect">
              <a:avLst>
                <a:gd name="adj" fmla="val 10715"/>
              </a:avLst>
            </a:prstGeom>
            <a:grp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2400" b="1" dirty="0">
                  <a:solidFill>
                    <a:schemeClr val="tx1"/>
                  </a:solidFill>
                </a:rPr>
                <a:t>Objectivity</a:t>
              </a:r>
              <a:endParaRPr lang="ko-KR" altLang="en-US" sz="2400" b="1" dirty="0">
                <a:solidFill>
                  <a:schemeClr val="tx1"/>
                </a:solidFill>
              </a:endParaRPr>
            </a:p>
          </p:txBody>
        </p:sp>
        <p:sp>
          <p:nvSpPr>
            <p:cNvPr id="15" name="Rounded Rectangle 16">
              <a:extLst>
                <a:ext uri="{FF2B5EF4-FFF2-40B4-BE49-F238E27FC236}">
                  <a16:creationId xmlns:a16="http://schemas.microsoft.com/office/drawing/2014/main" id="{88CECEF4-B776-4115-85ED-04A6CC58BC82}"/>
                </a:ext>
              </a:extLst>
            </p:cNvPr>
            <p:cNvSpPr/>
            <p:nvPr/>
          </p:nvSpPr>
          <p:spPr>
            <a:xfrm>
              <a:off x="7719981" y="1688594"/>
              <a:ext cx="484317" cy="600916"/>
            </a:xfrm>
            <a:custGeom>
              <a:avLst/>
              <a:gdLst/>
              <a:ahLst/>
              <a:cxnLst/>
              <a:rect l="l" t="t" r="r" b="b"/>
              <a:pathLst>
                <a:path w="484317" h="697391">
                  <a:moveTo>
                    <a:pt x="0" y="0"/>
                  </a:moveTo>
                  <a:lnTo>
                    <a:pt x="396286" y="0"/>
                  </a:lnTo>
                  <a:cubicBezTo>
                    <a:pt x="444904" y="0"/>
                    <a:pt x="484317" y="39413"/>
                    <a:pt x="484317" y="88031"/>
                  </a:cubicBezTo>
                  <a:lnTo>
                    <a:pt x="484317" y="697391"/>
                  </a:lnTo>
                  <a:close/>
                </a:path>
              </a:pathLst>
            </a:custGeom>
            <a:solidFill>
              <a:schemeClr val="accent2"/>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grpSp>
      <p:grpSp>
        <p:nvGrpSpPr>
          <p:cNvPr id="16" name="Group 15">
            <a:extLst>
              <a:ext uri="{FF2B5EF4-FFF2-40B4-BE49-F238E27FC236}">
                <a16:creationId xmlns:a16="http://schemas.microsoft.com/office/drawing/2014/main" id="{0CD9AE42-C964-4D4D-BC47-4313FDB90497}"/>
              </a:ext>
            </a:extLst>
          </p:cNvPr>
          <p:cNvGrpSpPr/>
          <p:nvPr/>
        </p:nvGrpSpPr>
        <p:grpSpPr>
          <a:xfrm>
            <a:off x="1615342" y="3203460"/>
            <a:ext cx="6851605" cy="802624"/>
            <a:chOff x="1795588" y="1688594"/>
            <a:chExt cx="6408712" cy="707911"/>
          </a:xfrm>
          <a:solidFill>
            <a:schemeClr val="bg1"/>
          </a:solidFill>
        </p:grpSpPr>
        <p:sp>
          <p:nvSpPr>
            <p:cNvPr id="17" name="Rounded Rectangle 5">
              <a:extLst>
                <a:ext uri="{FF2B5EF4-FFF2-40B4-BE49-F238E27FC236}">
                  <a16:creationId xmlns:a16="http://schemas.microsoft.com/office/drawing/2014/main" id="{4F61E818-C65D-4813-B254-89A0319F9390}"/>
                </a:ext>
              </a:extLst>
            </p:cNvPr>
            <p:cNvSpPr/>
            <p:nvPr/>
          </p:nvSpPr>
          <p:spPr>
            <a:xfrm>
              <a:off x="1795588" y="1688594"/>
              <a:ext cx="6408712" cy="707911"/>
            </a:xfrm>
            <a:prstGeom prst="roundRect">
              <a:avLst>
                <a:gd name="adj" fmla="val 10715"/>
              </a:avLst>
            </a:prstGeom>
            <a:grp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2400" b="1" dirty="0">
                  <a:solidFill>
                    <a:schemeClr val="tx1"/>
                  </a:solidFill>
                </a:rPr>
                <a:t>Professional Competence and Due Care </a:t>
              </a:r>
              <a:endParaRPr lang="ko-KR" altLang="en-US" sz="2400" b="1" dirty="0">
                <a:solidFill>
                  <a:schemeClr val="tx1"/>
                </a:solidFill>
              </a:endParaRPr>
            </a:p>
          </p:txBody>
        </p:sp>
        <p:sp>
          <p:nvSpPr>
            <p:cNvPr id="18" name="Rounded Rectangle 16">
              <a:extLst>
                <a:ext uri="{FF2B5EF4-FFF2-40B4-BE49-F238E27FC236}">
                  <a16:creationId xmlns:a16="http://schemas.microsoft.com/office/drawing/2014/main" id="{71E427BC-3C85-4139-A9B0-2E7281620D56}"/>
                </a:ext>
              </a:extLst>
            </p:cNvPr>
            <p:cNvSpPr/>
            <p:nvPr/>
          </p:nvSpPr>
          <p:spPr>
            <a:xfrm>
              <a:off x="7719981" y="1688594"/>
              <a:ext cx="484317" cy="600916"/>
            </a:xfrm>
            <a:custGeom>
              <a:avLst/>
              <a:gdLst/>
              <a:ahLst/>
              <a:cxnLst/>
              <a:rect l="l" t="t" r="r" b="b"/>
              <a:pathLst>
                <a:path w="484317" h="697391">
                  <a:moveTo>
                    <a:pt x="0" y="0"/>
                  </a:moveTo>
                  <a:lnTo>
                    <a:pt x="396286" y="0"/>
                  </a:lnTo>
                  <a:cubicBezTo>
                    <a:pt x="444904" y="0"/>
                    <a:pt x="484317" y="39413"/>
                    <a:pt x="484317" y="88031"/>
                  </a:cubicBezTo>
                  <a:lnTo>
                    <a:pt x="484317" y="697391"/>
                  </a:lnTo>
                  <a:close/>
                </a:path>
              </a:pathLst>
            </a:custGeom>
            <a:solidFill>
              <a:schemeClr val="accent2"/>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grpSp>
      <p:grpSp>
        <p:nvGrpSpPr>
          <p:cNvPr id="19" name="Group 18">
            <a:extLst>
              <a:ext uri="{FF2B5EF4-FFF2-40B4-BE49-F238E27FC236}">
                <a16:creationId xmlns:a16="http://schemas.microsoft.com/office/drawing/2014/main" id="{7BA4B748-ABE6-4CD5-BB54-8229297222C9}"/>
              </a:ext>
            </a:extLst>
          </p:cNvPr>
          <p:cNvGrpSpPr/>
          <p:nvPr/>
        </p:nvGrpSpPr>
        <p:grpSpPr>
          <a:xfrm>
            <a:off x="1615342" y="4174823"/>
            <a:ext cx="6851605" cy="802624"/>
            <a:chOff x="1795588" y="1688594"/>
            <a:chExt cx="6408712" cy="707911"/>
          </a:xfrm>
          <a:solidFill>
            <a:schemeClr val="bg1"/>
          </a:solidFill>
        </p:grpSpPr>
        <p:sp>
          <p:nvSpPr>
            <p:cNvPr id="20" name="Rounded Rectangle 5">
              <a:extLst>
                <a:ext uri="{FF2B5EF4-FFF2-40B4-BE49-F238E27FC236}">
                  <a16:creationId xmlns:a16="http://schemas.microsoft.com/office/drawing/2014/main" id="{F3F200FF-CD92-42E0-9F8A-66DB88D65A8A}"/>
                </a:ext>
              </a:extLst>
            </p:cNvPr>
            <p:cNvSpPr/>
            <p:nvPr/>
          </p:nvSpPr>
          <p:spPr>
            <a:xfrm>
              <a:off x="1795588" y="1688594"/>
              <a:ext cx="6408712" cy="707911"/>
            </a:xfrm>
            <a:prstGeom prst="roundRect">
              <a:avLst>
                <a:gd name="adj" fmla="val 10715"/>
              </a:avLst>
            </a:prstGeom>
            <a:grp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2400" b="1" dirty="0">
                  <a:solidFill>
                    <a:schemeClr val="tx1"/>
                  </a:solidFill>
                </a:rPr>
                <a:t>Confidentiality</a:t>
              </a:r>
              <a:endParaRPr lang="ko-KR" altLang="en-US" sz="2400" b="1" dirty="0">
                <a:solidFill>
                  <a:schemeClr val="tx1"/>
                </a:solidFill>
              </a:endParaRPr>
            </a:p>
          </p:txBody>
        </p:sp>
        <p:sp>
          <p:nvSpPr>
            <p:cNvPr id="21" name="Rounded Rectangle 16">
              <a:extLst>
                <a:ext uri="{FF2B5EF4-FFF2-40B4-BE49-F238E27FC236}">
                  <a16:creationId xmlns:a16="http://schemas.microsoft.com/office/drawing/2014/main" id="{AD59A0F7-D7AF-4D76-882B-17FF06547A35}"/>
                </a:ext>
              </a:extLst>
            </p:cNvPr>
            <p:cNvSpPr/>
            <p:nvPr/>
          </p:nvSpPr>
          <p:spPr>
            <a:xfrm>
              <a:off x="7719981" y="1688594"/>
              <a:ext cx="484317" cy="600916"/>
            </a:xfrm>
            <a:custGeom>
              <a:avLst/>
              <a:gdLst/>
              <a:ahLst/>
              <a:cxnLst/>
              <a:rect l="l" t="t" r="r" b="b"/>
              <a:pathLst>
                <a:path w="484317" h="697391">
                  <a:moveTo>
                    <a:pt x="0" y="0"/>
                  </a:moveTo>
                  <a:lnTo>
                    <a:pt x="396286" y="0"/>
                  </a:lnTo>
                  <a:cubicBezTo>
                    <a:pt x="444904" y="0"/>
                    <a:pt x="484317" y="39413"/>
                    <a:pt x="484317" y="88031"/>
                  </a:cubicBezTo>
                  <a:lnTo>
                    <a:pt x="484317" y="697391"/>
                  </a:lnTo>
                  <a:close/>
                </a:path>
              </a:pathLst>
            </a:custGeom>
            <a:solidFill>
              <a:schemeClr val="accent2"/>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grpSp>
      <p:grpSp>
        <p:nvGrpSpPr>
          <p:cNvPr id="22" name="Group 21">
            <a:extLst>
              <a:ext uri="{FF2B5EF4-FFF2-40B4-BE49-F238E27FC236}">
                <a16:creationId xmlns:a16="http://schemas.microsoft.com/office/drawing/2014/main" id="{3C9CA54F-0EB0-4584-AFC0-B850774EE74B}"/>
              </a:ext>
            </a:extLst>
          </p:cNvPr>
          <p:cNvGrpSpPr/>
          <p:nvPr/>
        </p:nvGrpSpPr>
        <p:grpSpPr>
          <a:xfrm>
            <a:off x="1615342" y="5152341"/>
            <a:ext cx="6851605" cy="802624"/>
            <a:chOff x="1795588" y="1688594"/>
            <a:chExt cx="6408712" cy="707911"/>
          </a:xfrm>
          <a:solidFill>
            <a:schemeClr val="bg1"/>
          </a:solidFill>
        </p:grpSpPr>
        <p:sp>
          <p:nvSpPr>
            <p:cNvPr id="23" name="Rounded Rectangle 5">
              <a:extLst>
                <a:ext uri="{FF2B5EF4-FFF2-40B4-BE49-F238E27FC236}">
                  <a16:creationId xmlns:a16="http://schemas.microsoft.com/office/drawing/2014/main" id="{9C00B3F0-B162-4E43-9EE7-9B19DCF4ED57}"/>
                </a:ext>
              </a:extLst>
            </p:cNvPr>
            <p:cNvSpPr/>
            <p:nvPr/>
          </p:nvSpPr>
          <p:spPr>
            <a:xfrm>
              <a:off x="1795588" y="1688594"/>
              <a:ext cx="6408712" cy="707911"/>
            </a:xfrm>
            <a:prstGeom prst="roundRect">
              <a:avLst>
                <a:gd name="adj" fmla="val 10715"/>
              </a:avLst>
            </a:prstGeom>
            <a:grp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2400" b="1" dirty="0">
                  <a:solidFill>
                    <a:schemeClr val="tx1"/>
                  </a:solidFill>
                </a:rPr>
                <a:t>Professional </a:t>
              </a:r>
              <a:r>
                <a:rPr lang="en-US" altLang="ko-KR" sz="2400" b="1" dirty="0" err="1">
                  <a:solidFill>
                    <a:schemeClr val="tx1"/>
                  </a:solidFill>
                </a:rPr>
                <a:t>Behaviour</a:t>
              </a:r>
              <a:endParaRPr lang="ko-KR" altLang="en-US" sz="2400" b="1" dirty="0">
                <a:solidFill>
                  <a:schemeClr val="tx1"/>
                </a:solidFill>
              </a:endParaRPr>
            </a:p>
          </p:txBody>
        </p:sp>
        <p:sp>
          <p:nvSpPr>
            <p:cNvPr id="24" name="Rounded Rectangle 16">
              <a:extLst>
                <a:ext uri="{FF2B5EF4-FFF2-40B4-BE49-F238E27FC236}">
                  <a16:creationId xmlns:a16="http://schemas.microsoft.com/office/drawing/2014/main" id="{38695BF4-2EAE-472E-A407-8E5A857A2706}"/>
                </a:ext>
              </a:extLst>
            </p:cNvPr>
            <p:cNvSpPr/>
            <p:nvPr/>
          </p:nvSpPr>
          <p:spPr>
            <a:xfrm>
              <a:off x="7719981" y="1688594"/>
              <a:ext cx="484317" cy="600916"/>
            </a:xfrm>
            <a:custGeom>
              <a:avLst/>
              <a:gdLst/>
              <a:ahLst/>
              <a:cxnLst/>
              <a:rect l="l" t="t" r="r" b="b"/>
              <a:pathLst>
                <a:path w="484317" h="697391">
                  <a:moveTo>
                    <a:pt x="0" y="0"/>
                  </a:moveTo>
                  <a:lnTo>
                    <a:pt x="396286" y="0"/>
                  </a:lnTo>
                  <a:cubicBezTo>
                    <a:pt x="444904" y="0"/>
                    <a:pt x="484317" y="39413"/>
                    <a:pt x="484317" y="88031"/>
                  </a:cubicBezTo>
                  <a:lnTo>
                    <a:pt x="484317" y="697391"/>
                  </a:lnTo>
                  <a:close/>
                </a:path>
              </a:pathLst>
            </a:custGeom>
            <a:solidFill>
              <a:schemeClr val="accent2"/>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grpSp>
      <p:sp>
        <p:nvSpPr>
          <p:cNvPr id="25" name="TextBox 24">
            <a:extLst>
              <a:ext uri="{FF2B5EF4-FFF2-40B4-BE49-F238E27FC236}">
                <a16:creationId xmlns:a16="http://schemas.microsoft.com/office/drawing/2014/main" id="{C05255B3-3853-4D22-93F6-DD8E209B613D}"/>
              </a:ext>
            </a:extLst>
          </p:cNvPr>
          <p:cNvSpPr txBox="1"/>
          <p:nvPr/>
        </p:nvSpPr>
        <p:spPr>
          <a:xfrm>
            <a:off x="539705" y="1320364"/>
            <a:ext cx="792152" cy="584775"/>
          </a:xfrm>
          <a:prstGeom prst="rect">
            <a:avLst/>
          </a:prstGeom>
          <a:noFill/>
        </p:spPr>
        <p:txBody>
          <a:bodyPr wrap="square" rtlCol="0" anchor="ctr">
            <a:spAutoFit/>
          </a:bodyPr>
          <a:lstStyle/>
          <a:p>
            <a:pPr algn="ctr"/>
            <a:r>
              <a:rPr lang="en-US" altLang="ko-KR" sz="3200" b="1" dirty="0">
                <a:solidFill>
                  <a:schemeClr val="bg1">
                    <a:lumMod val="95000"/>
                  </a:schemeClr>
                </a:solidFill>
                <a:cs typeface="Arial" pitchFamily="34" charset="0"/>
              </a:rPr>
              <a:t>01</a:t>
            </a:r>
            <a:endParaRPr lang="ko-KR" altLang="en-US" sz="3200" b="1" dirty="0">
              <a:solidFill>
                <a:schemeClr val="bg1">
                  <a:lumMod val="95000"/>
                </a:schemeClr>
              </a:solidFill>
              <a:cs typeface="Arial" pitchFamily="34" charset="0"/>
            </a:endParaRPr>
          </a:p>
        </p:txBody>
      </p:sp>
      <p:sp>
        <p:nvSpPr>
          <p:cNvPr id="26" name="TextBox 25">
            <a:extLst>
              <a:ext uri="{FF2B5EF4-FFF2-40B4-BE49-F238E27FC236}">
                <a16:creationId xmlns:a16="http://schemas.microsoft.com/office/drawing/2014/main" id="{081EED1B-5959-40E4-A825-86275FEAD673}"/>
              </a:ext>
            </a:extLst>
          </p:cNvPr>
          <p:cNvSpPr txBox="1"/>
          <p:nvPr/>
        </p:nvSpPr>
        <p:spPr>
          <a:xfrm>
            <a:off x="520655" y="2282389"/>
            <a:ext cx="792152" cy="584775"/>
          </a:xfrm>
          <a:prstGeom prst="rect">
            <a:avLst/>
          </a:prstGeom>
          <a:noFill/>
        </p:spPr>
        <p:txBody>
          <a:bodyPr wrap="square" rtlCol="0" anchor="ctr">
            <a:spAutoFit/>
          </a:bodyPr>
          <a:lstStyle>
            <a:defPPr>
              <a:defRPr lang="en-US"/>
            </a:defPPr>
            <a:lvl1pPr algn="ctr">
              <a:defRPr sz="3200" b="1">
                <a:solidFill>
                  <a:schemeClr val="tx1"/>
                </a:solidFill>
                <a:cs typeface="Arial"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altLang="ko-KR" dirty="0">
                <a:solidFill>
                  <a:schemeClr val="bg1">
                    <a:lumMod val="95000"/>
                  </a:schemeClr>
                </a:solidFill>
              </a:rPr>
              <a:t>02</a:t>
            </a:r>
            <a:endParaRPr lang="ko-KR" altLang="en-US" dirty="0">
              <a:solidFill>
                <a:schemeClr val="bg1">
                  <a:lumMod val="95000"/>
                </a:schemeClr>
              </a:solidFill>
            </a:endParaRPr>
          </a:p>
        </p:txBody>
      </p:sp>
      <p:sp>
        <p:nvSpPr>
          <p:cNvPr id="27" name="TextBox 26">
            <a:extLst>
              <a:ext uri="{FF2B5EF4-FFF2-40B4-BE49-F238E27FC236}">
                <a16:creationId xmlns:a16="http://schemas.microsoft.com/office/drawing/2014/main" id="{61BB7A3C-3E37-48EE-BAFA-46DAF7C90618}"/>
              </a:ext>
            </a:extLst>
          </p:cNvPr>
          <p:cNvSpPr txBox="1"/>
          <p:nvPr/>
        </p:nvSpPr>
        <p:spPr>
          <a:xfrm>
            <a:off x="501605" y="3215839"/>
            <a:ext cx="792152" cy="584775"/>
          </a:xfrm>
          <a:prstGeom prst="rect">
            <a:avLst/>
          </a:prstGeom>
          <a:noFill/>
        </p:spPr>
        <p:txBody>
          <a:bodyPr wrap="square" rtlCol="0" anchor="ctr">
            <a:spAutoFit/>
          </a:bodyPr>
          <a:lstStyle/>
          <a:p>
            <a:pPr algn="ctr"/>
            <a:r>
              <a:rPr lang="en-US" altLang="ko-KR" sz="3200" b="1" dirty="0">
                <a:solidFill>
                  <a:schemeClr val="bg1">
                    <a:lumMod val="95000"/>
                  </a:schemeClr>
                </a:solidFill>
                <a:cs typeface="Arial" pitchFamily="34" charset="0"/>
              </a:rPr>
              <a:t>03</a:t>
            </a:r>
            <a:endParaRPr lang="ko-KR" altLang="en-US" sz="3200" b="1" dirty="0">
              <a:solidFill>
                <a:schemeClr val="bg1">
                  <a:lumMod val="95000"/>
                </a:schemeClr>
              </a:solidFill>
              <a:cs typeface="Arial" pitchFamily="34" charset="0"/>
            </a:endParaRPr>
          </a:p>
        </p:txBody>
      </p:sp>
      <p:sp>
        <p:nvSpPr>
          <p:cNvPr id="28" name="TextBox 27">
            <a:extLst>
              <a:ext uri="{FF2B5EF4-FFF2-40B4-BE49-F238E27FC236}">
                <a16:creationId xmlns:a16="http://schemas.microsoft.com/office/drawing/2014/main" id="{076E97C9-8027-45A4-BAF0-A3228CACC0FA}"/>
              </a:ext>
            </a:extLst>
          </p:cNvPr>
          <p:cNvSpPr txBox="1"/>
          <p:nvPr/>
        </p:nvSpPr>
        <p:spPr>
          <a:xfrm>
            <a:off x="530180" y="4215964"/>
            <a:ext cx="792152" cy="584775"/>
          </a:xfrm>
          <a:prstGeom prst="rect">
            <a:avLst/>
          </a:prstGeom>
          <a:noFill/>
        </p:spPr>
        <p:txBody>
          <a:bodyPr wrap="square" rtlCol="0" anchor="ctr">
            <a:spAutoFit/>
          </a:bodyPr>
          <a:lstStyle/>
          <a:p>
            <a:pPr algn="ctr"/>
            <a:r>
              <a:rPr lang="en-US" altLang="ko-KR" sz="3200" b="1" dirty="0">
                <a:solidFill>
                  <a:schemeClr val="bg1">
                    <a:lumMod val="95000"/>
                  </a:schemeClr>
                </a:solidFill>
                <a:cs typeface="Arial" pitchFamily="34" charset="0"/>
              </a:rPr>
              <a:t>04</a:t>
            </a:r>
            <a:endParaRPr lang="ko-KR" altLang="en-US" sz="3200" b="1" dirty="0">
              <a:solidFill>
                <a:schemeClr val="bg1">
                  <a:lumMod val="95000"/>
                </a:schemeClr>
              </a:solidFill>
              <a:cs typeface="Arial" pitchFamily="34" charset="0"/>
            </a:endParaRPr>
          </a:p>
        </p:txBody>
      </p:sp>
      <p:sp>
        <p:nvSpPr>
          <p:cNvPr id="29" name="TextBox 28">
            <a:extLst>
              <a:ext uri="{FF2B5EF4-FFF2-40B4-BE49-F238E27FC236}">
                <a16:creationId xmlns:a16="http://schemas.microsoft.com/office/drawing/2014/main" id="{35731D2F-B7C3-456B-AA51-130600F43A44}"/>
              </a:ext>
            </a:extLst>
          </p:cNvPr>
          <p:cNvSpPr txBox="1"/>
          <p:nvPr/>
        </p:nvSpPr>
        <p:spPr>
          <a:xfrm>
            <a:off x="539705" y="5187514"/>
            <a:ext cx="792152" cy="584775"/>
          </a:xfrm>
          <a:prstGeom prst="rect">
            <a:avLst/>
          </a:prstGeom>
          <a:noFill/>
        </p:spPr>
        <p:txBody>
          <a:bodyPr wrap="square" rtlCol="0" anchor="ctr">
            <a:spAutoFit/>
          </a:bodyPr>
          <a:lstStyle/>
          <a:p>
            <a:pPr algn="ctr"/>
            <a:r>
              <a:rPr lang="en-US" altLang="ko-KR" sz="3200" b="1" dirty="0">
                <a:solidFill>
                  <a:schemeClr val="bg1">
                    <a:lumMod val="95000"/>
                  </a:schemeClr>
                </a:solidFill>
                <a:cs typeface="Arial" pitchFamily="34" charset="0"/>
              </a:rPr>
              <a:t>05</a:t>
            </a:r>
            <a:endParaRPr lang="ko-KR" altLang="en-US" sz="3200" b="1" dirty="0">
              <a:solidFill>
                <a:schemeClr val="bg1">
                  <a:lumMod val="95000"/>
                </a:schemeClr>
              </a:solidFill>
              <a:cs typeface="Arial" pitchFamily="34" charset="0"/>
            </a:endParaRPr>
          </a:p>
        </p:txBody>
      </p:sp>
      <p:sp>
        <p:nvSpPr>
          <p:cNvPr id="2" name="Slide Number Placeholder 1"/>
          <p:cNvSpPr>
            <a:spLocks noGrp="1"/>
          </p:cNvSpPr>
          <p:nvPr>
            <p:ph type="sldNum" sz="quarter" idx="12"/>
          </p:nvPr>
        </p:nvSpPr>
        <p:spPr/>
        <p:txBody>
          <a:bodyPr/>
          <a:lstStyle/>
          <a:p>
            <a:fld id="{DEC83B2A-7EB1-4B96-8E19-9D1F12904B47}" type="slidenum">
              <a:rPr lang="en-IN" smtClean="0"/>
              <a:pPr/>
              <a:t>12</a:t>
            </a:fld>
            <a:endParaRPr lang="en-IN"/>
          </a:p>
        </p:txBody>
      </p:sp>
    </p:spTree>
    <p:extLst>
      <p:ext uri="{BB962C8B-B14F-4D97-AF65-F5344CB8AC3E}">
        <p14:creationId xmlns:p14="http://schemas.microsoft.com/office/powerpoint/2010/main" val="420520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22A169-CECE-4414-9B04-0F964F01863B}"/>
              </a:ext>
            </a:extLst>
          </p:cNvPr>
          <p:cNvSpPr/>
          <p:nvPr/>
        </p:nvSpPr>
        <p:spPr>
          <a:xfrm>
            <a:off x="-35719" y="96866"/>
            <a:ext cx="9215437" cy="558743"/>
          </a:xfrm>
          <a:prstGeom prst="rect">
            <a:avLst/>
          </a:prstGeom>
        </p:spPr>
        <p:txBody>
          <a:bodyPr wrap="square" anchor="ctr">
            <a:spAutoFit/>
          </a:bodyPr>
          <a:lstStyle/>
          <a:p>
            <a:pPr marL="174625" marR="1062355" algn="ctr">
              <a:lnSpc>
                <a:spcPct val="115000"/>
              </a:lnSpc>
              <a:tabLst>
                <a:tab pos="10351770" algn="l"/>
              </a:tabLst>
            </a:pPr>
            <a:r>
              <a:rPr lang="en-IN" sz="2800" b="1" dirty="0">
                <a:solidFill>
                  <a:srgbClr val="C00000"/>
                </a:solidFill>
              </a:rPr>
              <a:t>Threats in Compliance of Fundamental Principles</a:t>
            </a:r>
          </a:p>
        </p:txBody>
      </p:sp>
      <p:cxnSp>
        <p:nvCxnSpPr>
          <p:cNvPr id="4" name="Straight Connector 3">
            <a:extLst>
              <a:ext uri="{FF2B5EF4-FFF2-40B4-BE49-F238E27FC236}">
                <a16:creationId xmlns:a16="http://schemas.microsoft.com/office/drawing/2014/main" id="{61303955-957E-4ACA-A66A-870EBA13DACE}"/>
              </a:ext>
            </a:extLst>
          </p:cNvPr>
          <p:cNvCxnSpPr>
            <a:cxnSpLocks/>
            <a:endCxn id="5" idx="3"/>
          </p:cNvCxnSpPr>
          <p:nvPr/>
        </p:nvCxnSpPr>
        <p:spPr>
          <a:xfrm flipV="1">
            <a:off x="388425" y="1100485"/>
            <a:ext cx="259" cy="5262215"/>
          </a:xfrm>
          <a:prstGeom prst="line">
            <a:avLst/>
          </a:prstGeom>
          <a:ln w="3810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Isosceles Triangle 4">
            <a:extLst>
              <a:ext uri="{FF2B5EF4-FFF2-40B4-BE49-F238E27FC236}">
                <a16:creationId xmlns:a16="http://schemas.microsoft.com/office/drawing/2014/main" id="{6A100A2B-F6F7-4B12-A78C-EEB062CB2BB3}"/>
              </a:ext>
            </a:extLst>
          </p:cNvPr>
          <p:cNvSpPr/>
          <p:nvPr/>
        </p:nvSpPr>
        <p:spPr>
          <a:xfrm>
            <a:off x="245494" y="853606"/>
            <a:ext cx="286380" cy="246879"/>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0" name="Rectangle 9">
            <a:extLst>
              <a:ext uri="{FF2B5EF4-FFF2-40B4-BE49-F238E27FC236}">
                <a16:creationId xmlns:a16="http://schemas.microsoft.com/office/drawing/2014/main" id="{D08840D6-90D7-42E2-9271-6A1F4AA707FC}"/>
              </a:ext>
            </a:extLst>
          </p:cNvPr>
          <p:cNvSpPr/>
          <p:nvPr/>
        </p:nvSpPr>
        <p:spPr>
          <a:xfrm>
            <a:off x="731739" y="1034159"/>
            <a:ext cx="5326161" cy="82005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800" b="1" dirty="0">
                <a:solidFill>
                  <a:schemeClr val="accent2"/>
                </a:solidFill>
              </a:rPr>
              <a:t>Self-interest threats </a:t>
            </a:r>
            <a:endParaRPr lang="en-IN" sz="2800" b="1" dirty="0">
              <a:solidFill>
                <a:schemeClr val="accent2"/>
              </a:solidFill>
            </a:endParaRPr>
          </a:p>
        </p:txBody>
      </p:sp>
      <p:sp>
        <p:nvSpPr>
          <p:cNvPr id="11" name="Oval 10">
            <a:extLst>
              <a:ext uri="{FF2B5EF4-FFF2-40B4-BE49-F238E27FC236}">
                <a16:creationId xmlns:a16="http://schemas.microsoft.com/office/drawing/2014/main" id="{78378952-2055-4BC6-AA73-0F484073BD7C}"/>
              </a:ext>
            </a:extLst>
          </p:cNvPr>
          <p:cNvSpPr/>
          <p:nvPr/>
        </p:nvSpPr>
        <p:spPr>
          <a:xfrm>
            <a:off x="273864" y="2367068"/>
            <a:ext cx="223175" cy="223175"/>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2" name="Oval 11">
            <a:extLst>
              <a:ext uri="{FF2B5EF4-FFF2-40B4-BE49-F238E27FC236}">
                <a16:creationId xmlns:a16="http://schemas.microsoft.com/office/drawing/2014/main" id="{8BFCCE36-4932-4E03-84AE-3DCF7263389B}"/>
              </a:ext>
            </a:extLst>
          </p:cNvPr>
          <p:cNvSpPr/>
          <p:nvPr/>
        </p:nvSpPr>
        <p:spPr>
          <a:xfrm>
            <a:off x="273864" y="3480577"/>
            <a:ext cx="223175" cy="223175"/>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3" name="Oval 12">
            <a:extLst>
              <a:ext uri="{FF2B5EF4-FFF2-40B4-BE49-F238E27FC236}">
                <a16:creationId xmlns:a16="http://schemas.microsoft.com/office/drawing/2014/main" id="{C85E780E-A555-4B6F-B9AA-8D2E7C99A8D5}"/>
              </a:ext>
            </a:extLst>
          </p:cNvPr>
          <p:cNvSpPr/>
          <p:nvPr/>
        </p:nvSpPr>
        <p:spPr>
          <a:xfrm>
            <a:off x="273865" y="4584584"/>
            <a:ext cx="223175" cy="223175"/>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4" name="Oval 13">
            <a:extLst>
              <a:ext uri="{FF2B5EF4-FFF2-40B4-BE49-F238E27FC236}">
                <a16:creationId xmlns:a16="http://schemas.microsoft.com/office/drawing/2014/main" id="{B3FAD9CE-D10E-497D-9740-2FD37170D811}"/>
              </a:ext>
            </a:extLst>
          </p:cNvPr>
          <p:cNvSpPr/>
          <p:nvPr/>
        </p:nvSpPr>
        <p:spPr>
          <a:xfrm>
            <a:off x="273865" y="5739087"/>
            <a:ext cx="223175" cy="223175"/>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 name="Oval 14">
            <a:extLst>
              <a:ext uri="{FF2B5EF4-FFF2-40B4-BE49-F238E27FC236}">
                <a16:creationId xmlns:a16="http://schemas.microsoft.com/office/drawing/2014/main" id="{DA1626FD-06B2-4630-84C7-B5F71ADAA9D3}"/>
              </a:ext>
            </a:extLst>
          </p:cNvPr>
          <p:cNvSpPr/>
          <p:nvPr/>
        </p:nvSpPr>
        <p:spPr>
          <a:xfrm>
            <a:off x="273864" y="1332596"/>
            <a:ext cx="223175" cy="223175"/>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 name="Rectangle 20">
            <a:extLst>
              <a:ext uri="{FF2B5EF4-FFF2-40B4-BE49-F238E27FC236}">
                <a16:creationId xmlns:a16="http://schemas.microsoft.com/office/drawing/2014/main" id="{698A0ED6-BF8A-4FEA-B710-A9B8CCD80AC2}"/>
              </a:ext>
            </a:extLst>
          </p:cNvPr>
          <p:cNvSpPr/>
          <p:nvPr/>
        </p:nvSpPr>
        <p:spPr>
          <a:xfrm>
            <a:off x="760314" y="2100959"/>
            <a:ext cx="5326161" cy="82005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800" b="1">
                <a:solidFill>
                  <a:schemeClr val="accent2"/>
                </a:solidFill>
              </a:rPr>
              <a:t>Self-review threats</a:t>
            </a:r>
            <a:endParaRPr lang="ko-KR" altLang="en-US" sz="2800" b="1" dirty="0">
              <a:solidFill>
                <a:schemeClr val="accent2"/>
              </a:solidFill>
            </a:endParaRPr>
          </a:p>
        </p:txBody>
      </p:sp>
      <p:sp>
        <p:nvSpPr>
          <p:cNvPr id="22" name="Rectangle 21">
            <a:extLst>
              <a:ext uri="{FF2B5EF4-FFF2-40B4-BE49-F238E27FC236}">
                <a16:creationId xmlns:a16="http://schemas.microsoft.com/office/drawing/2014/main" id="{F766FBF7-145F-4851-9050-F35420F5AFCD}"/>
              </a:ext>
            </a:extLst>
          </p:cNvPr>
          <p:cNvSpPr/>
          <p:nvPr/>
        </p:nvSpPr>
        <p:spPr>
          <a:xfrm>
            <a:off x="769839" y="3196334"/>
            <a:ext cx="5326161" cy="82005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800" b="1">
                <a:solidFill>
                  <a:schemeClr val="accent2"/>
                </a:solidFill>
              </a:rPr>
              <a:t>Advocacy threats</a:t>
            </a:r>
            <a:endParaRPr lang="ko-KR" altLang="en-US" sz="2800" b="1" dirty="0">
              <a:solidFill>
                <a:schemeClr val="accent2"/>
              </a:solidFill>
            </a:endParaRPr>
          </a:p>
        </p:txBody>
      </p:sp>
      <p:sp>
        <p:nvSpPr>
          <p:cNvPr id="23" name="Rectangle 22">
            <a:extLst>
              <a:ext uri="{FF2B5EF4-FFF2-40B4-BE49-F238E27FC236}">
                <a16:creationId xmlns:a16="http://schemas.microsoft.com/office/drawing/2014/main" id="{CEA96E70-EE94-46AC-B134-4BDA47B29304}"/>
              </a:ext>
            </a:extLst>
          </p:cNvPr>
          <p:cNvSpPr/>
          <p:nvPr/>
        </p:nvSpPr>
        <p:spPr>
          <a:xfrm>
            <a:off x="760314" y="4291709"/>
            <a:ext cx="5326161" cy="82005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800" b="1" dirty="0">
                <a:solidFill>
                  <a:schemeClr val="accent2"/>
                </a:solidFill>
              </a:rPr>
              <a:t>Familiarity threats </a:t>
            </a:r>
            <a:endParaRPr lang="en-IN" sz="2800" b="1" dirty="0">
              <a:solidFill>
                <a:schemeClr val="accent2"/>
              </a:solidFill>
            </a:endParaRPr>
          </a:p>
        </p:txBody>
      </p:sp>
      <p:sp>
        <p:nvSpPr>
          <p:cNvPr id="24" name="Rectangle 23">
            <a:extLst>
              <a:ext uri="{FF2B5EF4-FFF2-40B4-BE49-F238E27FC236}">
                <a16:creationId xmlns:a16="http://schemas.microsoft.com/office/drawing/2014/main" id="{1E622116-F17E-404F-AD7E-F235BCBA12D8}"/>
              </a:ext>
            </a:extLst>
          </p:cNvPr>
          <p:cNvSpPr/>
          <p:nvPr/>
        </p:nvSpPr>
        <p:spPr>
          <a:xfrm>
            <a:off x="760314" y="5358509"/>
            <a:ext cx="5326161" cy="82005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800" b="1">
                <a:solidFill>
                  <a:schemeClr val="accent2"/>
                </a:solidFill>
              </a:rPr>
              <a:t>Intimidation </a:t>
            </a:r>
            <a:r>
              <a:rPr lang="en-US" sz="2800" b="1" dirty="0">
                <a:solidFill>
                  <a:schemeClr val="accent2"/>
                </a:solidFill>
              </a:rPr>
              <a:t>threats</a:t>
            </a:r>
            <a:endParaRPr lang="en-IN" sz="2800" b="1" dirty="0">
              <a:solidFill>
                <a:schemeClr val="accent2"/>
              </a:solidFill>
            </a:endParaRPr>
          </a:p>
        </p:txBody>
      </p:sp>
      <p:sp>
        <p:nvSpPr>
          <p:cNvPr id="2" name="Slide Number Placeholder 1"/>
          <p:cNvSpPr>
            <a:spLocks noGrp="1"/>
          </p:cNvSpPr>
          <p:nvPr>
            <p:ph type="sldNum" sz="quarter" idx="12"/>
          </p:nvPr>
        </p:nvSpPr>
        <p:spPr/>
        <p:txBody>
          <a:bodyPr/>
          <a:lstStyle/>
          <a:p>
            <a:fld id="{DEC83B2A-7EB1-4B96-8E19-9D1F12904B47}" type="slidenum">
              <a:rPr lang="en-IN" smtClean="0"/>
              <a:pPr/>
              <a:t>13</a:t>
            </a:fld>
            <a:endParaRPr lang="en-IN"/>
          </a:p>
        </p:txBody>
      </p:sp>
    </p:spTree>
    <p:extLst>
      <p:ext uri="{BB962C8B-B14F-4D97-AF65-F5344CB8AC3E}">
        <p14:creationId xmlns:p14="http://schemas.microsoft.com/office/powerpoint/2010/main" val="2962169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90485" y="734477"/>
            <a:ext cx="8867777" cy="5693866"/>
          </a:xfrm>
          <a:prstGeom prst="rect">
            <a:avLst/>
          </a:prstGeom>
        </p:spPr>
        <p:txBody>
          <a:bodyPr wrap="square" anchor="ctr">
            <a:spAutoFit/>
          </a:bodyPr>
          <a:lstStyle/>
          <a:p>
            <a:r>
              <a:rPr lang="en-IN" sz="2800" b="1" dirty="0"/>
              <a:t>Safeguards created by the profession, legislation or regulation include, but are not restricted to:</a:t>
            </a:r>
          </a:p>
          <a:p>
            <a:endParaRPr lang="en-IN" sz="1600" dirty="0"/>
          </a:p>
          <a:p>
            <a:pPr marL="442913" indent="-442913"/>
            <a:r>
              <a:rPr lang="en-IN" sz="2800" dirty="0"/>
              <a:t>(a)	Educational, training and experience requirements for entry into the profession.</a:t>
            </a:r>
          </a:p>
          <a:p>
            <a:r>
              <a:rPr lang="en-IN" sz="2800" dirty="0"/>
              <a:t>(b)	Continuing professional development requirements.</a:t>
            </a:r>
          </a:p>
          <a:p>
            <a:r>
              <a:rPr lang="en-IN" sz="2800" dirty="0"/>
              <a:t>(c)	Corporate governance regulations.</a:t>
            </a:r>
          </a:p>
          <a:p>
            <a:r>
              <a:rPr lang="en-IN" sz="2800" dirty="0"/>
              <a:t>(d)	Professional standards.</a:t>
            </a:r>
          </a:p>
          <a:p>
            <a:pPr marL="442913" indent="-442913"/>
            <a:r>
              <a:rPr lang="en-IN" sz="2800" dirty="0"/>
              <a:t>(e)	Professional or regulatory monitoring and disciplinary procedures.</a:t>
            </a:r>
          </a:p>
          <a:p>
            <a:pPr marL="442913" indent="-442913"/>
            <a:r>
              <a:rPr lang="en-IN" sz="2800" dirty="0"/>
              <a:t>(f)	External review by a legally empowered third party of the reports, returns, communications or information produced by a professional accountant.</a:t>
            </a:r>
          </a:p>
        </p:txBody>
      </p:sp>
      <p:sp>
        <p:nvSpPr>
          <p:cNvPr id="3" name="Rectangle 2">
            <a:extLst>
              <a:ext uri="{FF2B5EF4-FFF2-40B4-BE49-F238E27FC236}">
                <a16:creationId xmlns:a16="http://schemas.microsoft.com/office/drawing/2014/main" id="{F122A169-CECE-4414-9B04-0F964F01863B}"/>
              </a:ext>
            </a:extLst>
          </p:cNvPr>
          <p:cNvSpPr/>
          <p:nvPr/>
        </p:nvSpPr>
        <p:spPr>
          <a:xfrm>
            <a:off x="14282" y="44471"/>
            <a:ext cx="9215437" cy="625428"/>
          </a:xfrm>
          <a:prstGeom prst="rect">
            <a:avLst/>
          </a:prstGeom>
        </p:spPr>
        <p:txBody>
          <a:bodyPr wrap="square" anchor="ctr">
            <a:spAutoFit/>
          </a:bodyPr>
          <a:lstStyle/>
          <a:p>
            <a:pPr marL="174625" marR="1062355" algn="ctr">
              <a:lnSpc>
                <a:spcPct val="115000"/>
              </a:lnSpc>
              <a:tabLst>
                <a:tab pos="10351770" algn="l"/>
              </a:tabLst>
            </a:pPr>
            <a:r>
              <a:rPr lang="en-IN" sz="3200" b="1" dirty="0">
                <a:solidFill>
                  <a:srgbClr val="C00000"/>
                </a:solidFill>
              </a:rPr>
              <a:t>Safeguards against the Threats</a:t>
            </a:r>
          </a:p>
        </p:txBody>
      </p:sp>
      <p:sp>
        <p:nvSpPr>
          <p:cNvPr id="4" name="Slide Number Placeholder 3"/>
          <p:cNvSpPr>
            <a:spLocks noGrp="1"/>
          </p:cNvSpPr>
          <p:nvPr>
            <p:ph type="sldNum" sz="quarter" idx="12"/>
          </p:nvPr>
        </p:nvSpPr>
        <p:spPr/>
        <p:txBody>
          <a:bodyPr/>
          <a:lstStyle/>
          <a:p>
            <a:fld id="{DEC83B2A-7EB1-4B96-8E19-9D1F12904B47}" type="slidenum">
              <a:rPr lang="en-IN" smtClean="0"/>
              <a:pPr/>
              <a:t>14</a:t>
            </a:fld>
            <a:endParaRPr lang="en-IN"/>
          </a:p>
        </p:txBody>
      </p:sp>
    </p:spTree>
    <p:extLst>
      <p:ext uri="{BB962C8B-B14F-4D97-AF65-F5344CB8AC3E}">
        <p14:creationId xmlns:p14="http://schemas.microsoft.com/office/powerpoint/2010/main" val="636908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61912" y="660469"/>
            <a:ext cx="9177338" cy="5632311"/>
          </a:xfrm>
          <a:prstGeom prst="rect">
            <a:avLst/>
          </a:prstGeom>
        </p:spPr>
        <p:txBody>
          <a:bodyPr wrap="square" anchor="ctr">
            <a:spAutoFit/>
          </a:bodyPr>
          <a:lstStyle/>
          <a:p>
            <a:pPr marL="342900" indent="-342900">
              <a:buFont typeface="Wingdings" panose="05000000000000000000" pitchFamily="2" charset="2"/>
              <a:buChar char="Ø"/>
            </a:pPr>
            <a:r>
              <a:rPr lang="en-IN" sz="2000" dirty="0"/>
              <a:t>Compliance with the fundamental principles.</a:t>
            </a:r>
          </a:p>
          <a:p>
            <a:pPr marL="342900" indent="-342900">
              <a:buFont typeface="Wingdings" panose="05000000000000000000" pitchFamily="2" charset="2"/>
              <a:buChar char="Ø"/>
            </a:pPr>
            <a:r>
              <a:rPr lang="en-IN" sz="2000" dirty="0"/>
              <a:t>Act in the public interest.</a:t>
            </a:r>
          </a:p>
          <a:p>
            <a:pPr marL="342900" indent="-342900">
              <a:buFont typeface="Wingdings" panose="05000000000000000000" pitchFamily="2" charset="2"/>
              <a:buChar char="Ø"/>
            </a:pPr>
            <a:r>
              <a:rPr lang="en-IN" sz="2000" dirty="0"/>
              <a:t>To implement and monitor quality control of engagements.</a:t>
            </a:r>
          </a:p>
          <a:p>
            <a:pPr marL="342900" indent="-342900">
              <a:buFont typeface="Wingdings" panose="05000000000000000000" pitchFamily="2" charset="2"/>
              <a:buChar char="Ø"/>
            </a:pPr>
            <a:r>
              <a:rPr lang="en-IN" sz="2000" dirty="0"/>
              <a:t>Identification and the application of safeguards.</a:t>
            </a:r>
          </a:p>
          <a:p>
            <a:pPr marL="342900" indent="-342900">
              <a:buFont typeface="Wingdings" panose="05000000000000000000" pitchFamily="2" charset="2"/>
              <a:buChar char="Ø"/>
            </a:pPr>
            <a:r>
              <a:rPr lang="en-IN" sz="2000" dirty="0"/>
              <a:t>For assurance engagements - documented independence policies.</a:t>
            </a:r>
          </a:p>
          <a:p>
            <a:pPr marL="342900" indent="-342900">
              <a:buFont typeface="Wingdings" panose="05000000000000000000" pitchFamily="2" charset="2"/>
              <a:buChar char="Ø"/>
            </a:pPr>
            <a:r>
              <a:rPr lang="en-IN" sz="2000" dirty="0"/>
              <a:t>To monitor and manage the reliance on revenue received from a single client.</a:t>
            </a:r>
          </a:p>
          <a:p>
            <a:pPr marL="342900" indent="-342900">
              <a:buFont typeface="Wingdings" panose="05000000000000000000" pitchFamily="2" charset="2"/>
              <a:buChar char="Ø"/>
            </a:pPr>
            <a:r>
              <a:rPr lang="en-IN" sz="2000" dirty="0"/>
              <a:t>For Using different partners and engagement teams with separate reporting lines</a:t>
            </a:r>
          </a:p>
          <a:p>
            <a:pPr marL="342900" indent="-342900">
              <a:buFont typeface="Wingdings" panose="05000000000000000000" pitchFamily="2" charset="2"/>
              <a:buChar char="Ø"/>
            </a:pPr>
            <a:r>
              <a:rPr lang="en-IN" sz="2000" dirty="0"/>
              <a:t>Timely communication of a firm’s policies and procedures, including any changes to them, to all partners and professional staff, and appropriate training and education on such policies and procedures.</a:t>
            </a:r>
          </a:p>
          <a:p>
            <a:pPr marL="342900" indent="-342900">
              <a:buFont typeface="Wingdings" panose="05000000000000000000" pitchFamily="2" charset="2"/>
              <a:buChar char="Ø"/>
            </a:pPr>
            <a:r>
              <a:rPr lang="en-IN" sz="2000" dirty="0"/>
              <a:t>Designating a member of senior management to be responsible for overseeing the adequate functioning of the firm’s quality control system.</a:t>
            </a:r>
          </a:p>
          <a:p>
            <a:pPr marL="342900" indent="-342900">
              <a:buFont typeface="Wingdings" panose="05000000000000000000" pitchFamily="2" charset="2"/>
              <a:buChar char="Ø"/>
            </a:pPr>
            <a:r>
              <a:rPr lang="en-IN" sz="2000" dirty="0"/>
              <a:t>Advising partners and professional staff of those assurance clients and related entities from which they must be independent.</a:t>
            </a:r>
          </a:p>
          <a:p>
            <a:pPr marL="342900" indent="-342900">
              <a:buFont typeface="Wingdings" panose="05000000000000000000" pitchFamily="2" charset="2"/>
              <a:buChar char="Ø"/>
            </a:pPr>
            <a:r>
              <a:rPr lang="en-IN" sz="2000" dirty="0"/>
              <a:t>A disciplinary mechanism to promote compliance with policies and procedures.</a:t>
            </a:r>
          </a:p>
          <a:p>
            <a:pPr marL="342900" indent="-342900">
              <a:buFont typeface="Wingdings" panose="05000000000000000000" pitchFamily="2" charset="2"/>
              <a:buChar char="Ø"/>
            </a:pPr>
            <a:r>
              <a:rPr lang="en-IN" sz="2000" dirty="0"/>
              <a:t>Published policies and procedures to encourage and empower staff to communicate to senior levels within the firm any issue relating to compliance with the fundamental principles that concerns them.</a:t>
            </a:r>
          </a:p>
        </p:txBody>
      </p:sp>
      <p:sp>
        <p:nvSpPr>
          <p:cNvPr id="4" name="Rectangle 3">
            <a:extLst>
              <a:ext uri="{FF2B5EF4-FFF2-40B4-BE49-F238E27FC236}">
                <a16:creationId xmlns:a16="http://schemas.microsoft.com/office/drawing/2014/main" id="{8E36A1D8-292A-407E-A5B3-F4C74B3C2A5E}"/>
              </a:ext>
            </a:extLst>
          </p:cNvPr>
          <p:cNvSpPr/>
          <p:nvPr/>
        </p:nvSpPr>
        <p:spPr>
          <a:xfrm>
            <a:off x="4762" y="-2755"/>
            <a:ext cx="9215437" cy="558743"/>
          </a:xfrm>
          <a:prstGeom prst="rect">
            <a:avLst/>
          </a:prstGeom>
        </p:spPr>
        <p:txBody>
          <a:bodyPr wrap="square" anchor="ctr">
            <a:spAutoFit/>
          </a:bodyPr>
          <a:lstStyle/>
          <a:p>
            <a:pPr marL="174625" marR="1062355" algn="ctr">
              <a:lnSpc>
                <a:spcPct val="115000"/>
              </a:lnSpc>
              <a:tabLst>
                <a:tab pos="10351770" algn="l"/>
              </a:tabLst>
            </a:pPr>
            <a:r>
              <a:rPr lang="en-IN" sz="2800" b="1" dirty="0">
                <a:solidFill>
                  <a:srgbClr val="C00000"/>
                </a:solidFill>
              </a:rPr>
              <a:t>Safeguards in the work environment:</a:t>
            </a:r>
          </a:p>
        </p:txBody>
      </p:sp>
      <p:sp>
        <p:nvSpPr>
          <p:cNvPr id="3" name="Slide Number Placeholder 2"/>
          <p:cNvSpPr>
            <a:spLocks noGrp="1"/>
          </p:cNvSpPr>
          <p:nvPr>
            <p:ph type="sldNum" sz="quarter" idx="12"/>
          </p:nvPr>
        </p:nvSpPr>
        <p:spPr/>
        <p:txBody>
          <a:bodyPr/>
          <a:lstStyle/>
          <a:p>
            <a:fld id="{DEC83B2A-7EB1-4B96-8E19-9D1F12904B47}" type="slidenum">
              <a:rPr lang="en-IN" smtClean="0"/>
              <a:pPr/>
              <a:t>15</a:t>
            </a:fld>
            <a:endParaRPr lang="en-IN"/>
          </a:p>
        </p:txBody>
      </p:sp>
    </p:spTree>
    <p:extLst>
      <p:ext uri="{BB962C8B-B14F-4D97-AF65-F5344CB8AC3E}">
        <p14:creationId xmlns:p14="http://schemas.microsoft.com/office/powerpoint/2010/main" val="2357448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28573" y="910904"/>
            <a:ext cx="8972552" cy="5262979"/>
          </a:xfrm>
          <a:prstGeom prst="rect">
            <a:avLst/>
          </a:prstGeom>
        </p:spPr>
        <p:txBody>
          <a:bodyPr wrap="square" anchor="ctr">
            <a:spAutoFit/>
          </a:bodyPr>
          <a:lstStyle/>
          <a:p>
            <a:pPr marL="342900" indent="-342900" algn="just">
              <a:buFont typeface="Wingdings" panose="05000000000000000000" pitchFamily="2" charset="2"/>
              <a:buChar char="Ø"/>
            </a:pPr>
            <a:r>
              <a:rPr lang="en-IN" sz="2400" dirty="0"/>
              <a:t>Involving an additional professional accountant to review the work done or otherwise advise as necessary.</a:t>
            </a:r>
          </a:p>
          <a:p>
            <a:pPr marL="342900" indent="-342900" algn="just">
              <a:buFont typeface="Wingdings" panose="05000000000000000000" pitchFamily="2" charset="2"/>
              <a:buChar char="Ø"/>
            </a:pPr>
            <a:endParaRPr lang="en-IN" sz="2400" dirty="0"/>
          </a:p>
          <a:p>
            <a:pPr marL="342900" indent="-342900" algn="just">
              <a:buFont typeface="Wingdings" panose="05000000000000000000" pitchFamily="2" charset="2"/>
              <a:buChar char="Ø"/>
            </a:pPr>
            <a:r>
              <a:rPr lang="en-IN" sz="2400" dirty="0"/>
              <a:t>Consulting an independent third party, such as a committee of independent directors, a professional regulatory body or another professional accountant.</a:t>
            </a:r>
          </a:p>
          <a:p>
            <a:pPr marL="342900" indent="-342900" algn="just">
              <a:buFont typeface="Wingdings" panose="05000000000000000000" pitchFamily="2" charset="2"/>
              <a:buChar char="Ø"/>
            </a:pPr>
            <a:endParaRPr lang="en-IN" sz="2400" dirty="0"/>
          </a:p>
          <a:p>
            <a:pPr marL="342900" indent="-342900" algn="just">
              <a:buFont typeface="Wingdings" panose="05000000000000000000" pitchFamily="2" charset="2"/>
              <a:buChar char="Ø"/>
            </a:pPr>
            <a:r>
              <a:rPr lang="en-IN" sz="2400" dirty="0"/>
              <a:t>Discussing ethical issues with those charged with governance of the client.</a:t>
            </a:r>
          </a:p>
          <a:p>
            <a:pPr marL="342900" indent="-342900" algn="just">
              <a:buFont typeface="Wingdings" panose="05000000000000000000" pitchFamily="2" charset="2"/>
              <a:buChar char="Ø"/>
            </a:pPr>
            <a:endParaRPr lang="en-IN" sz="2400" dirty="0"/>
          </a:p>
          <a:p>
            <a:pPr marL="342900" indent="-342900" algn="just">
              <a:buFont typeface="Wingdings" panose="05000000000000000000" pitchFamily="2" charset="2"/>
              <a:buChar char="Ø"/>
            </a:pPr>
            <a:r>
              <a:rPr lang="en-IN" sz="2400" dirty="0"/>
              <a:t>Disclosing to those charged with governance of the client the nature of services provided and extent of fees charged.</a:t>
            </a:r>
          </a:p>
          <a:p>
            <a:pPr marL="342900" indent="-342900" algn="just">
              <a:buFont typeface="Wingdings" panose="05000000000000000000" pitchFamily="2" charset="2"/>
              <a:buChar char="Ø"/>
            </a:pPr>
            <a:endParaRPr lang="en-IN" sz="2400" dirty="0"/>
          </a:p>
          <a:p>
            <a:pPr marL="342900" indent="-342900" algn="just">
              <a:buFont typeface="Wingdings" panose="05000000000000000000" pitchFamily="2" charset="2"/>
              <a:buChar char="Ø"/>
            </a:pPr>
            <a:r>
              <a:rPr lang="en-IN" sz="2400" dirty="0"/>
              <a:t>Rotating senior assurance team personnel.</a:t>
            </a:r>
          </a:p>
        </p:txBody>
      </p:sp>
      <p:sp>
        <p:nvSpPr>
          <p:cNvPr id="3" name="Rectangle 2">
            <a:extLst>
              <a:ext uri="{FF2B5EF4-FFF2-40B4-BE49-F238E27FC236}">
                <a16:creationId xmlns:a16="http://schemas.microsoft.com/office/drawing/2014/main" id="{06BE2105-E5C2-4096-8E25-511801E7212A}"/>
              </a:ext>
            </a:extLst>
          </p:cNvPr>
          <p:cNvSpPr/>
          <p:nvPr/>
        </p:nvSpPr>
        <p:spPr>
          <a:xfrm>
            <a:off x="271463" y="73124"/>
            <a:ext cx="8872537" cy="492122"/>
          </a:xfrm>
          <a:prstGeom prst="rect">
            <a:avLst/>
          </a:prstGeom>
        </p:spPr>
        <p:txBody>
          <a:bodyPr wrap="square" anchor="ctr">
            <a:spAutoFit/>
          </a:bodyPr>
          <a:lstStyle/>
          <a:p>
            <a:pPr marL="174625" marR="1062355" algn="ctr">
              <a:lnSpc>
                <a:spcPct val="115000"/>
              </a:lnSpc>
              <a:tabLst>
                <a:tab pos="8615363" algn="l"/>
                <a:tab pos="10350500" algn="l"/>
              </a:tabLst>
            </a:pPr>
            <a:r>
              <a:rPr lang="en-IN" sz="2400" b="1" u="sng" dirty="0">
                <a:solidFill>
                  <a:srgbClr val="C00000"/>
                </a:solidFill>
              </a:rPr>
              <a:t>Engagement- specific safeguards in the work environment</a:t>
            </a:r>
          </a:p>
        </p:txBody>
      </p:sp>
      <p:sp>
        <p:nvSpPr>
          <p:cNvPr id="4" name="Slide Number Placeholder 3"/>
          <p:cNvSpPr>
            <a:spLocks noGrp="1"/>
          </p:cNvSpPr>
          <p:nvPr>
            <p:ph type="sldNum" sz="quarter" idx="12"/>
          </p:nvPr>
        </p:nvSpPr>
        <p:spPr/>
        <p:txBody>
          <a:bodyPr/>
          <a:lstStyle/>
          <a:p>
            <a:fld id="{DEC83B2A-7EB1-4B96-8E19-9D1F12904B47}" type="slidenum">
              <a:rPr lang="en-IN" smtClean="0"/>
              <a:pPr/>
              <a:t>16</a:t>
            </a:fld>
            <a:endParaRPr lang="en-IN"/>
          </a:p>
        </p:txBody>
      </p:sp>
    </p:spTree>
    <p:extLst>
      <p:ext uri="{BB962C8B-B14F-4D97-AF65-F5344CB8AC3E}">
        <p14:creationId xmlns:p14="http://schemas.microsoft.com/office/powerpoint/2010/main" val="3252166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DB5F7FF-B78D-49E1-8D23-B517E1F32BCB}"/>
              </a:ext>
            </a:extLst>
          </p:cNvPr>
          <p:cNvSpPr/>
          <p:nvPr/>
        </p:nvSpPr>
        <p:spPr>
          <a:xfrm>
            <a:off x="407889" y="2472434"/>
            <a:ext cx="1897161" cy="82005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b="1" dirty="0">
                <a:solidFill>
                  <a:schemeClr val="accent2"/>
                </a:solidFill>
              </a:rPr>
              <a:t>Threat  Evaluation</a:t>
            </a:r>
            <a:endParaRPr lang="en-IN" sz="2400" b="1" dirty="0">
              <a:solidFill>
                <a:schemeClr val="accent2"/>
              </a:solidFill>
            </a:endParaRPr>
          </a:p>
        </p:txBody>
      </p:sp>
      <p:sp>
        <p:nvSpPr>
          <p:cNvPr id="5" name="Rectangle 4">
            <a:extLst>
              <a:ext uri="{FF2B5EF4-FFF2-40B4-BE49-F238E27FC236}">
                <a16:creationId xmlns:a16="http://schemas.microsoft.com/office/drawing/2014/main" id="{7E09E5A1-E7E3-461A-9A46-380A2C3F35F0}"/>
              </a:ext>
            </a:extLst>
          </p:cNvPr>
          <p:cNvSpPr/>
          <p:nvPr/>
        </p:nvSpPr>
        <p:spPr>
          <a:xfrm>
            <a:off x="2549376" y="3039130"/>
            <a:ext cx="1743528" cy="677728"/>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b="1" dirty="0">
                <a:solidFill>
                  <a:schemeClr val="accent2"/>
                </a:solidFill>
              </a:rPr>
              <a:t>Apply </a:t>
            </a:r>
          </a:p>
          <a:p>
            <a:r>
              <a:rPr lang="en-US" sz="2400" b="1" dirty="0">
                <a:solidFill>
                  <a:schemeClr val="accent2"/>
                </a:solidFill>
              </a:rPr>
              <a:t>Safeguards</a:t>
            </a:r>
            <a:endParaRPr lang="en-IN" sz="2400" b="1" dirty="0">
              <a:solidFill>
                <a:schemeClr val="accent2"/>
              </a:solidFill>
            </a:endParaRPr>
          </a:p>
        </p:txBody>
      </p:sp>
      <p:sp>
        <p:nvSpPr>
          <p:cNvPr id="6" name="Rectangle 5">
            <a:extLst>
              <a:ext uri="{FF2B5EF4-FFF2-40B4-BE49-F238E27FC236}">
                <a16:creationId xmlns:a16="http://schemas.microsoft.com/office/drawing/2014/main" id="{C0CD3287-49D8-46EA-82BE-EBED03257276}"/>
              </a:ext>
            </a:extLst>
          </p:cNvPr>
          <p:cNvSpPr/>
          <p:nvPr/>
        </p:nvSpPr>
        <p:spPr>
          <a:xfrm>
            <a:off x="4197158" y="1666788"/>
            <a:ext cx="2295565" cy="560105"/>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b="1" dirty="0">
                <a:solidFill>
                  <a:schemeClr val="accent2"/>
                </a:solidFill>
              </a:rPr>
              <a:t>Reduce Threats</a:t>
            </a:r>
            <a:endParaRPr lang="en-IN" sz="2400" b="1" dirty="0">
              <a:solidFill>
                <a:schemeClr val="accent2"/>
              </a:solidFill>
            </a:endParaRPr>
          </a:p>
        </p:txBody>
      </p:sp>
      <p:sp>
        <p:nvSpPr>
          <p:cNvPr id="7" name="Rectangle 6">
            <a:extLst>
              <a:ext uri="{FF2B5EF4-FFF2-40B4-BE49-F238E27FC236}">
                <a16:creationId xmlns:a16="http://schemas.microsoft.com/office/drawing/2014/main" id="{BA835BD6-8528-440D-B57B-C27583179929}"/>
              </a:ext>
            </a:extLst>
          </p:cNvPr>
          <p:cNvSpPr/>
          <p:nvPr/>
        </p:nvSpPr>
        <p:spPr>
          <a:xfrm>
            <a:off x="4204446" y="3624871"/>
            <a:ext cx="2163861" cy="820050"/>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b="1" dirty="0">
                <a:solidFill>
                  <a:schemeClr val="accent2"/>
                </a:solidFill>
              </a:rPr>
              <a:t>Not Possible to reduce Threats</a:t>
            </a:r>
            <a:endParaRPr lang="en-IN" sz="2400" b="1" dirty="0">
              <a:solidFill>
                <a:schemeClr val="accent2"/>
              </a:solidFill>
            </a:endParaRPr>
          </a:p>
        </p:txBody>
      </p:sp>
      <p:sp>
        <p:nvSpPr>
          <p:cNvPr id="8" name="Rectangle 7">
            <a:extLst>
              <a:ext uri="{FF2B5EF4-FFF2-40B4-BE49-F238E27FC236}">
                <a16:creationId xmlns:a16="http://schemas.microsoft.com/office/drawing/2014/main" id="{7243F2D1-C616-4B8C-8B71-356C4FC175FF}"/>
              </a:ext>
            </a:extLst>
          </p:cNvPr>
          <p:cNvSpPr/>
          <p:nvPr/>
        </p:nvSpPr>
        <p:spPr>
          <a:xfrm>
            <a:off x="6426048" y="2103744"/>
            <a:ext cx="1897161" cy="616115"/>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b="1" dirty="0">
                <a:solidFill>
                  <a:schemeClr val="accent2"/>
                </a:solidFill>
              </a:rPr>
              <a:t>Accept</a:t>
            </a:r>
            <a:endParaRPr lang="en-IN" sz="2400" b="1" dirty="0">
              <a:solidFill>
                <a:schemeClr val="accent2"/>
              </a:solidFill>
            </a:endParaRPr>
          </a:p>
        </p:txBody>
      </p:sp>
      <p:sp>
        <p:nvSpPr>
          <p:cNvPr id="9" name="Rectangle 8">
            <a:extLst>
              <a:ext uri="{FF2B5EF4-FFF2-40B4-BE49-F238E27FC236}">
                <a16:creationId xmlns:a16="http://schemas.microsoft.com/office/drawing/2014/main" id="{76F0FEC8-E357-4618-8F2D-90CA75A2BD3E}"/>
              </a:ext>
            </a:extLst>
          </p:cNvPr>
          <p:cNvSpPr/>
          <p:nvPr/>
        </p:nvSpPr>
        <p:spPr>
          <a:xfrm>
            <a:off x="6457801" y="3019254"/>
            <a:ext cx="1897161" cy="616115"/>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b="1" dirty="0">
                <a:solidFill>
                  <a:schemeClr val="accent2"/>
                </a:solidFill>
              </a:rPr>
              <a:t>Decline</a:t>
            </a:r>
            <a:endParaRPr lang="en-IN" sz="2400" b="1" dirty="0">
              <a:solidFill>
                <a:schemeClr val="accent2"/>
              </a:solidFill>
            </a:endParaRPr>
          </a:p>
        </p:txBody>
      </p:sp>
      <p:sp>
        <p:nvSpPr>
          <p:cNvPr id="10" name="Arrow: Right 9">
            <a:extLst>
              <a:ext uri="{FF2B5EF4-FFF2-40B4-BE49-F238E27FC236}">
                <a16:creationId xmlns:a16="http://schemas.microsoft.com/office/drawing/2014/main" id="{921DD124-BD60-4D2C-BABC-DD846BBBE7E1}"/>
              </a:ext>
            </a:extLst>
          </p:cNvPr>
          <p:cNvSpPr/>
          <p:nvPr/>
        </p:nvSpPr>
        <p:spPr>
          <a:xfrm>
            <a:off x="2431787" y="2653859"/>
            <a:ext cx="1842026" cy="4989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Arrow: Right 10">
            <a:extLst>
              <a:ext uri="{FF2B5EF4-FFF2-40B4-BE49-F238E27FC236}">
                <a16:creationId xmlns:a16="http://schemas.microsoft.com/office/drawing/2014/main" id="{AB98FC8F-BD8F-4124-9AEF-D40BC8B075BB}"/>
              </a:ext>
            </a:extLst>
          </p:cNvPr>
          <p:cNvSpPr/>
          <p:nvPr/>
        </p:nvSpPr>
        <p:spPr>
          <a:xfrm>
            <a:off x="4313180" y="2189692"/>
            <a:ext cx="1674569" cy="4989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Arrow: Right 11">
            <a:extLst>
              <a:ext uri="{FF2B5EF4-FFF2-40B4-BE49-F238E27FC236}">
                <a16:creationId xmlns:a16="http://schemas.microsoft.com/office/drawing/2014/main" id="{A1263B22-6264-4787-93D1-97F8D8DF0695}"/>
              </a:ext>
            </a:extLst>
          </p:cNvPr>
          <p:cNvSpPr/>
          <p:nvPr/>
        </p:nvSpPr>
        <p:spPr>
          <a:xfrm>
            <a:off x="4311995" y="3083277"/>
            <a:ext cx="1674569" cy="4989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Slide Number Placeholder 1"/>
          <p:cNvSpPr>
            <a:spLocks noGrp="1"/>
          </p:cNvSpPr>
          <p:nvPr>
            <p:ph type="sldNum" sz="quarter" idx="12"/>
          </p:nvPr>
        </p:nvSpPr>
        <p:spPr/>
        <p:txBody>
          <a:bodyPr/>
          <a:lstStyle/>
          <a:p>
            <a:fld id="{DEC83B2A-7EB1-4B96-8E19-9D1F12904B47}" type="slidenum">
              <a:rPr lang="en-IN" smtClean="0"/>
              <a:pPr/>
              <a:t>17</a:t>
            </a:fld>
            <a:endParaRPr lang="en-IN"/>
          </a:p>
        </p:txBody>
      </p:sp>
    </p:spTree>
    <p:extLst>
      <p:ext uri="{BB962C8B-B14F-4D97-AF65-F5344CB8AC3E}">
        <p14:creationId xmlns:p14="http://schemas.microsoft.com/office/powerpoint/2010/main" val="1397009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9046" y="716468"/>
            <a:ext cx="9124954" cy="5558445"/>
          </a:xfrm>
          <a:prstGeom prst="rect">
            <a:avLst/>
          </a:prstGeom>
        </p:spPr>
        <p:txBody>
          <a:bodyPr wrap="square" anchor="ctr">
            <a:spAutoFit/>
          </a:bodyPr>
          <a:lstStyle/>
          <a:p>
            <a:pPr marL="342900" lvl="0" indent="-342900">
              <a:lnSpc>
                <a:spcPct val="120000"/>
              </a:lnSpc>
              <a:buFont typeface="Wingdings" panose="05000000000000000000" pitchFamily="2" charset="2"/>
              <a:buChar char="q"/>
            </a:pPr>
            <a:r>
              <a:rPr lang="en-US" sz="2600" u="sng" dirty="0"/>
              <a:t>Professional Appointment </a:t>
            </a:r>
            <a:endParaRPr lang="en-IN" sz="2600" u="sng" dirty="0"/>
          </a:p>
          <a:p>
            <a:pPr marL="628650" lvl="1" indent="-357188">
              <a:lnSpc>
                <a:spcPct val="120000"/>
              </a:lnSpc>
              <a:buFont typeface="Wingdings" panose="05000000000000000000" pitchFamily="2" charset="2"/>
              <a:buChar char="Ø"/>
            </a:pPr>
            <a:r>
              <a:rPr lang="en-IN" sz="2600" dirty="0"/>
              <a:t>Client Acceptance - Council Guidelines on KYC for Clients.</a:t>
            </a:r>
          </a:p>
          <a:p>
            <a:pPr marL="628650" lvl="1" indent="-357188">
              <a:lnSpc>
                <a:spcPct val="120000"/>
              </a:lnSpc>
              <a:buFont typeface="Wingdings" panose="05000000000000000000" pitchFamily="2" charset="2"/>
              <a:buChar char="Ø"/>
            </a:pPr>
            <a:r>
              <a:rPr lang="en-IN" sz="2600" dirty="0"/>
              <a:t>Engagement Acceptance – Whether engagement can be accepted?</a:t>
            </a:r>
          </a:p>
          <a:p>
            <a:pPr marL="628650" lvl="1" indent="-357188">
              <a:lnSpc>
                <a:spcPct val="120000"/>
              </a:lnSpc>
              <a:buFont typeface="Wingdings" panose="05000000000000000000" pitchFamily="2" charset="2"/>
              <a:buChar char="Ø"/>
            </a:pPr>
            <a:r>
              <a:rPr lang="en-IN" sz="2600" dirty="0"/>
              <a:t>Changes in a Professional Appointment – Communication with previous Auditors.</a:t>
            </a:r>
          </a:p>
          <a:p>
            <a:pPr>
              <a:lnSpc>
                <a:spcPct val="120000"/>
              </a:lnSpc>
            </a:pPr>
            <a:r>
              <a:rPr lang="en-IN" sz="1000" dirty="0"/>
              <a:t> </a:t>
            </a:r>
            <a:endParaRPr lang="en-IN" sz="600" dirty="0"/>
          </a:p>
          <a:p>
            <a:pPr marL="342900" lvl="0" indent="-342900">
              <a:lnSpc>
                <a:spcPct val="120000"/>
              </a:lnSpc>
              <a:buFont typeface="Wingdings" panose="05000000000000000000" pitchFamily="2" charset="2"/>
              <a:buChar char="q"/>
            </a:pPr>
            <a:r>
              <a:rPr lang="en-US" sz="2600" dirty="0"/>
              <a:t>Conflicts of Interest Second Opinions</a:t>
            </a:r>
            <a:endParaRPr lang="en-IN" sz="2600" dirty="0"/>
          </a:p>
          <a:p>
            <a:pPr marL="342900" lvl="0" indent="-342900">
              <a:lnSpc>
                <a:spcPct val="120000"/>
              </a:lnSpc>
              <a:buFont typeface="Wingdings" panose="05000000000000000000" pitchFamily="2" charset="2"/>
              <a:buChar char="q"/>
            </a:pPr>
            <a:r>
              <a:rPr lang="en-US" sz="2600" dirty="0"/>
              <a:t>Fees and Other Types of Remuneration</a:t>
            </a:r>
            <a:endParaRPr lang="en-IN" sz="2600" dirty="0"/>
          </a:p>
          <a:p>
            <a:pPr marL="342900" lvl="0" indent="-342900">
              <a:lnSpc>
                <a:spcPct val="120000"/>
              </a:lnSpc>
              <a:buFont typeface="Wingdings" panose="05000000000000000000" pitchFamily="2" charset="2"/>
              <a:buChar char="q"/>
            </a:pPr>
            <a:r>
              <a:rPr lang="en-US" sz="2600" dirty="0"/>
              <a:t>Marketing Professional Services  </a:t>
            </a:r>
          </a:p>
          <a:p>
            <a:pPr marL="342900" lvl="0" indent="-342900">
              <a:lnSpc>
                <a:spcPct val="120000"/>
              </a:lnSpc>
              <a:buFont typeface="Wingdings" panose="05000000000000000000" pitchFamily="2" charset="2"/>
              <a:buChar char="q"/>
            </a:pPr>
            <a:r>
              <a:rPr lang="en-US" sz="2600" dirty="0"/>
              <a:t>Gifts and Hospitality</a:t>
            </a:r>
            <a:endParaRPr lang="en-IN" sz="2600" dirty="0"/>
          </a:p>
          <a:p>
            <a:pPr marL="342900" lvl="0" indent="-342900">
              <a:lnSpc>
                <a:spcPct val="120000"/>
              </a:lnSpc>
              <a:buFont typeface="Wingdings" panose="05000000000000000000" pitchFamily="2" charset="2"/>
              <a:buChar char="q"/>
            </a:pPr>
            <a:r>
              <a:rPr lang="en-US" sz="2600" dirty="0"/>
              <a:t>Custody of Client Assets </a:t>
            </a:r>
            <a:endParaRPr lang="en-IN" sz="2600" dirty="0"/>
          </a:p>
        </p:txBody>
      </p:sp>
      <p:sp>
        <p:nvSpPr>
          <p:cNvPr id="3" name="Rectangle 2">
            <a:extLst>
              <a:ext uri="{FF2B5EF4-FFF2-40B4-BE49-F238E27FC236}">
                <a16:creationId xmlns:a16="http://schemas.microsoft.com/office/drawing/2014/main" id="{F122A169-CECE-4414-9B04-0F964F01863B}"/>
              </a:ext>
            </a:extLst>
          </p:cNvPr>
          <p:cNvSpPr/>
          <p:nvPr/>
        </p:nvSpPr>
        <p:spPr>
          <a:xfrm>
            <a:off x="0" y="-12683"/>
            <a:ext cx="9215437" cy="625428"/>
          </a:xfrm>
          <a:prstGeom prst="rect">
            <a:avLst/>
          </a:prstGeom>
        </p:spPr>
        <p:txBody>
          <a:bodyPr wrap="square" anchor="ctr">
            <a:spAutoFit/>
          </a:bodyPr>
          <a:lstStyle/>
          <a:p>
            <a:pPr marL="174625" marR="1062355" algn="ctr">
              <a:lnSpc>
                <a:spcPct val="115000"/>
              </a:lnSpc>
              <a:tabLst>
                <a:tab pos="10351770" algn="l"/>
              </a:tabLst>
            </a:pPr>
            <a:r>
              <a:rPr lang="en-IN" sz="3200" b="1" dirty="0">
                <a:solidFill>
                  <a:srgbClr val="C00000"/>
                </a:solidFill>
              </a:rPr>
              <a:t>Application of Conceptual Framework</a:t>
            </a:r>
            <a:endParaRPr lang="en-IN" sz="3200" dirty="0">
              <a:solidFill>
                <a:srgbClr val="C00000"/>
              </a:solidFill>
            </a:endParaRPr>
          </a:p>
        </p:txBody>
      </p:sp>
      <p:sp>
        <p:nvSpPr>
          <p:cNvPr id="4" name="Slide Number Placeholder 3"/>
          <p:cNvSpPr>
            <a:spLocks noGrp="1"/>
          </p:cNvSpPr>
          <p:nvPr>
            <p:ph type="sldNum" sz="quarter" idx="12"/>
          </p:nvPr>
        </p:nvSpPr>
        <p:spPr/>
        <p:txBody>
          <a:bodyPr/>
          <a:lstStyle/>
          <a:p>
            <a:fld id="{DEC83B2A-7EB1-4B96-8E19-9D1F12904B47}" type="slidenum">
              <a:rPr lang="en-IN" smtClean="0"/>
              <a:pPr/>
              <a:t>18</a:t>
            </a:fld>
            <a:endParaRPr lang="en-IN"/>
          </a:p>
        </p:txBody>
      </p:sp>
    </p:spTree>
    <p:extLst>
      <p:ext uri="{BB962C8B-B14F-4D97-AF65-F5344CB8AC3E}">
        <p14:creationId xmlns:p14="http://schemas.microsoft.com/office/powerpoint/2010/main" val="2938752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22A169-CECE-4414-9B04-0F964F01863B}"/>
              </a:ext>
            </a:extLst>
          </p:cNvPr>
          <p:cNvSpPr/>
          <p:nvPr/>
        </p:nvSpPr>
        <p:spPr>
          <a:xfrm>
            <a:off x="-19056" y="-31220"/>
            <a:ext cx="9215437" cy="558743"/>
          </a:xfrm>
          <a:prstGeom prst="rect">
            <a:avLst/>
          </a:prstGeom>
        </p:spPr>
        <p:txBody>
          <a:bodyPr wrap="square" anchor="ctr">
            <a:spAutoFit/>
          </a:bodyPr>
          <a:lstStyle/>
          <a:p>
            <a:pPr marL="174625" marR="1062355" algn="ctr">
              <a:lnSpc>
                <a:spcPct val="115000"/>
              </a:lnSpc>
              <a:tabLst>
                <a:tab pos="10351770" algn="l"/>
              </a:tabLst>
            </a:pPr>
            <a:r>
              <a:rPr lang="en-US" sz="2800" b="1" dirty="0">
                <a:solidFill>
                  <a:srgbClr val="C00000"/>
                </a:solidFill>
              </a:rPr>
              <a:t>Important Changes</a:t>
            </a:r>
            <a:endParaRPr lang="en-IN" sz="2800" b="1" dirty="0">
              <a:solidFill>
                <a:srgbClr val="C00000"/>
              </a:solidFill>
            </a:endParaRPr>
          </a:p>
        </p:txBody>
      </p:sp>
      <p:graphicFrame>
        <p:nvGraphicFramePr>
          <p:cNvPr id="4" name="Table 3">
            <a:extLst>
              <a:ext uri="{FF2B5EF4-FFF2-40B4-BE49-F238E27FC236}">
                <a16:creationId xmlns:a16="http://schemas.microsoft.com/office/drawing/2014/main" id="{2C059627-F2B0-4CDD-AA42-87E4E4BBBBD6}"/>
              </a:ext>
            </a:extLst>
          </p:cNvPr>
          <p:cNvGraphicFramePr>
            <a:graphicFrameLocks noGrp="1"/>
          </p:cNvGraphicFramePr>
          <p:nvPr>
            <p:extLst>
              <p:ext uri="{D42A27DB-BD31-4B8C-83A1-F6EECF244321}">
                <p14:modId xmlns:p14="http://schemas.microsoft.com/office/powerpoint/2010/main" val="3722547793"/>
              </p:ext>
            </p:extLst>
          </p:nvPr>
        </p:nvGraphicFramePr>
        <p:xfrm>
          <a:off x="0" y="623146"/>
          <a:ext cx="9144000" cy="6011091"/>
        </p:xfrm>
        <a:graphic>
          <a:graphicData uri="http://schemas.openxmlformats.org/drawingml/2006/table">
            <a:tbl>
              <a:tblPr firstRow="1" firstCol="1" lastRow="1" lastCol="1" bandRow="1" bandCol="1">
                <a:tableStyleId>{5C22544A-7EE6-4342-B048-85BDC9FD1C3A}</a:tableStyleId>
              </a:tblPr>
              <a:tblGrid>
                <a:gridCol w="3171825">
                  <a:extLst>
                    <a:ext uri="{9D8B030D-6E8A-4147-A177-3AD203B41FA5}">
                      <a16:colId xmlns:a16="http://schemas.microsoft.com/office/drawing/2014/main" val="1461366500"/>
                    </a:ext>
                  </a:extLst>
                </a:gridCol>
                <a:gridCol w="5972175">
                  <a:extLst>
                    <a:ext uri="{9D8B030D-6E8A-4147-A177-3AD203B41FA5}">
                      <a16:colId xmlns:a16="http://schemas.microsoft.com/office/drawing/2014/main" val="3434601240"/>
                    </a:ext>
                  </a:extLst>
                </a:gridCol>
              </a:tblGrid>
              <a:tr h="472205">
                <a:tc>
                  <a:txBody>
                    <a:bodyPr/>
                    <a:lstStyle/>
                    <a:p>
                      <a:pPr marL="90805" algn="ctr">
                        <a:lnSpc>
                          <a:spcPct val="115000"/>
                        </a:lnSpc>
                        <a:spcBef>
                          <a:spcPts val="340"/>
                        </a:spcBef>
                        <a:spcAft>
                          <a:spcPts val="0"/>
                        </a:spcAft>
                      </a:pPr>
                      <a:r>
                        <a:rPr lang="en-US" sz="1700" dirty="0">
                          <a:effectLst/>
                        </a:rPr>
                        <a:t>2009 Code</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solidFill>
                  </a:tcPr>
                </a:tc>
                <a:tc>
                  <a:txBody>
                    <a:bodyPr/>
                    <a:lstStyle/>
                    <a:p>
                      <a:pPr marL="92075" algn="ctr">
                        <a:lnSpc>
                          <a:spcPct val="115000"/>
                        </a:lnSpc>
                        <a:spcBef>
                          <a:spcPts val="340"/>
                        </a:spcBef>
                        <a:spcAft>
                          <a:spcPts val="0"/>
                        </a:spcAft>
                      </a:pPr>
                      <a:r>
                        <a:rPr lang="en-US" sz="1700" dirty="0">
                          <a:effectLst/>
                        </a:rPr>
                        <a:t>Revised Code</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solidFill>
                  </a:tcPr>
                </a:tc>
                <a:extLst>
                  <a:ext uri="{0D108BD9-81ED-4DB2-BD59-A6C34878D82A}">
                    <a16:rowId xmlns:a16="http://schemas.microsoft.com/office/drawing/2014/main" val="1552863410"/>
                  </a:ext>
                </a:extLst>
              </a:tr>
              <a:tr h="390561">
                <a:tc>
                  <a:txBody>
                    <a:bodyPr/>
                    <a:lstStyle/>
                    <a:p>
                      <a:pPr marL="90805">
                        <a:lnSpc>
                          <a:spcPct val="115000"/>
                        </a:lnSpc>
                        <a:spcBef>
                          <a:spcPts val="340"/>
                        </a:spcBef>
                        <a:spcAft>
                          <a:spcPts val="0"/>
                        </a:spcAft>
                      </a:pPr>
                      <a:r>
                        <a:rPr lang="en-US" sz="1700" dirty="0">
                          <a:effectLst/>
                        </a:rPr>
                        <a:t>No such provision</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indent="-635">
                        <a:lnSpc>
                          <a:spcPct val="115000"/>
                        </a:lnSpc>
                        <a:spcBef>
                          <a:spcPts val="340"/>
                        </a:spcBef>
                        <a:spcAft>
                          <a:spcPts val="0"/>
                        </a:spcAft>
                      </a:pPr>
                      <a:r>
                        <a:rPr lang="en-US" sz="1700" dirty="0">
                          <a:effectLst/>
                        </a:rPr>
                        <a:t>Responding to Non-Compliance of Laws and Regulations (NOCLAR)</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171079776"/>
                  </a:ext>
                </a:extLst>
              </a:tr>
              <a:tr h="598441">
                <a:tc>
                  <a:txBody>
                    <a:bodyPr/>
                    <a:lstStyle/>
                    <a:p>
                      <a:pPr marL="90805">
                        <a:lnSpc>
                          <a:spcPct val="115000"/>
                        </a:lnSpc>
                        <a:spcBef>
                          <a:spcPts val="340"/>
                        </a:spcBef>
                        <a:spcAft>
                          <a:spcPts val="0"/>
                        </a:spcAft>
                      </a:pPr>
                      <a:r>
                        <a:rPr lang="en-US" sz="1700" dirty="0">
                          <a:effectLst/>
                        </a:rPr>
                        <a:t>No prohibition on Taxation services to Audit clients</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marR="71755">
                        <a:lnSpc>
                          <a:spcPct val="115000"/>
                        </a:lnSpc>
                        <a:spcBef>
                          <a:spcPts val="340"/>
                        </a:spcBef>
                        <a:spcAft>
                          <a:spcPts val="0"/>
                        </a:spcAft>
                      </a:pPr>
                      <a:r>
                        <a:rPr lang="en-US" sz="1700" dirty="0">
                          <a:effectLst/>
                        </a:rPr>
                        <a:t>Restrictions on Taxation services to Audit clients</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794571482"/>
                  </a:ext>
                </a:extLst>
              </a:tr>
              <a:tr h="393829">
                <a:tc>
                  <a:txBody>
                    <a:bodyPr/>
                    <a:lstStyle/>
                    <a:p>
                      <a:pPr marL="90805">
                        <a:lnSpc>
                          <a:spcPct val="115000"/>
                        </a:lnSpc>
                        <a:spcBef>
                          <a:spcPts val="340"/>
                        </a:spcBef>
                        <a:spcAft>
                          <a:spcPts val="0"/>
                        </a:spcAft>
                      </a:pPr>
                      <a:r>
                        <a:rPr lang="en-US" sz="1700" dirty="0">
                          <a:effectLst/>
                        </a:rPr>
                        <a:t>No such provision</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indent="-635">
                        <a:lnSpc>
                          <a:spcPct val="115000"/>
                        </a:lnSpc>
                        <a:spcBef>
                          <a:spcPts val="340"/>
                        </a:spcBef>
                        <a:spcAft>
                          <a:spcPts val="0"/>
                        </a:spcAft>
                      </a:pPr>
                      <a:r>
                        <a:rPr lang="en-US" sz="1700" dirty="0">
                          <a:effectLst/>
                        </a:rPr>
                        <a:t>Prohibition on Management Responsibilities to the audit clients</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053379154"/>
                  </a:ext>
                </a:extLst>
              </a:tr>
              <a:tr h="621711">
                <a:tc>
                  <a:txBody>
                    <a:bodyPr/>
                    <a:lstStyle/>
                    <a:p>
                      <a:pPr marL="90805" marR="71755">
                        <a:lnSpc>
                          <a:spcPct val="115000"/>
                        </a:lnSpc>
                        <a:spcBef>
                          <a:spcPts val="340"/>
                        </a:spcBef>
                        <a:spcAft>
                          <a:spcPts val="0"/>
                        </a:spcAft>
                      </a:pPr>
                      <a:r>
                        <a:rPr lang="en-US" sz="1700" dirty="0">
                          <a:effectLst/>
                        </a:rPr>
                        <a:t>Recommendatory 40% restriction on Fees from an audit client</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marR="71755">
                        <a:lnSpc>
                          <a:spcPct val="115000"/>
                        </a:lnSpc>
                        <a:spcBef>
                          <a:spcPts val="340"/>
                        </a:spcBef>
                        <a:spcAft>
                          <a:spcPts val="0"/>
                        </a:spcAft>
                      </a:pPr>
                      <a:r>
                        <a:rPr lang="en-US" sz="1700" dirty="0">
                          <a:effectLst/>
                        </a:rPr>
                        <a:t>15 % restriction on Fees from single client – only if it is consecutively for 2 years – and duty only to communicate TCWG</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44743635"/>
                  </a:ext>
                </a:extLst>
              </a:tr>
              <a:tr h="611220">
                <a:tc>
                  <a:txBody>
                    <a:bodyPr/>
                    <a:lstStyle/>
                    <a:p>
                      <a:pPr marL="90805">
                        <a:lnSpc>
                          <a:spcPct val="115000"/>
                        </a:lnSpc>
                        <a:spcBef>
                          <a:spcPts val="340"/>
                        </a:spcBef>
                        <a:spcAft>
                          <a:spcPts val="0"/>
                        </a:spcAft>
                      </a:pPr>
                      <a:r>
                        <a:rPr lang="en-US" sz="1700" dirty="0">
                          <a:effectLst/>
                        </a:rPr>
                        <a:t>No such provision</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indent="-635">
                        <a:lnSpc>
                          <a:spcPct val="115000"/>
                        </a:lnSpc>
                        <a:spcBef>
                          <a:spcPts val="340"/>
                        </a:spcBef>
                        <a:spcAft>
                          <a:spcPts val="0"/>
                        </a:spcAft>
                      </a:pPr>
                      <a:r>
                        <a:rPr lang="en-US" sz="1700" dirty="0">
                          <a:effectLst/>
                        </a:rPr>
                        <a:t>Duty of Accountant in case of unintentional breach of Independence Standards</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574799672"/>
                  </a:ext>
                </a:extLst>
              </a:tr>
              <a:tr h="611220">
                <a:tc>
                  <a:txBody>
                    <a:bodyPr/>
                    <a:lstStyle/>
                    <a:p>
                      <a:pPr marL="90805">
                        <a:lnSpc>
                          <a:spcPct val="103000"/>
                        </a:lnSpc>
                        <a:spcBef>
                          <a:spcPts val="350"/>
                        </a:spcBef>
                        <a:spcAft>
                          <a:spcPts val="0"/>
                        </a:spcAft>
                      </a:pPr>
                      <a:r>
                        <a:rPr lang="en-US" sz="1700" dirty="0">
                          <a:effectLst/>
                        </a:rPr>
                        <a:t>Independence for Assurance Engagements</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marR="120650" algn="just">
                        <a:lnSpc>
                          <a:spcPct val="103000"/>
                        </a:lnSpc>
                        <a:spcBef>
                          <a:spcPts val="350"/>
                        </a:spcBef>
                        <a:spcAft>
                          <a:spcPts val="0"/>
                        </a:spcAft>
                      </a:pPr>
                      <a:r>
                        <a:rPr lang="en-US" sz="1700" dirty="0">
                          <a:effectLst/>
                        </a:rPr>
                        <a:t>Independence requirements for Audit and Review Engagements and other Assurance engagements differentiated</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396979013"/>
                  </a:ext>
                </a:extLst>
              </a:tr>
              <a:tr h="611220">
                <a:tc>
                  <a:txBody>
                    <a:bodyPr/>
                    <a:lstStyle/>
                    <a:p>
                      <a:pPr marL="90805">
                        <a:lnSpc>
                          <a:spcPct val="107000"/>
                        </a:lnSpc>
                        <a:spcBef>
                          <a:spcPts val="350"/>
                        </a:spcBef>
                        <a:spcAft>
                          <a:spcPts val="0"/>
                        </a:spcAft>
                      </a:pPr>
                      <a:r>
                        <a:rPr lang="en-US" sz="1700" dirty="0">
                          <a:effectLst/>
                        </a:rPr>
                        <a:t>No characterization as Standards</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indent="-635">
                        <a:lnSpc>
                          <a:spcPct val="103000"/>
                        </a:lnSpc>
                        <a:spcBef>
                          <a:spcPts val="350"/>
                        </a:spcBef>
                        <a:spcAft>
                          <a:spcPts val="0"/>
                        </a:spcAft>
                      </a:pPr>
                      <a:r>
                        <a:rPr lang="en-US" sz="1700" dirty="0">
                          <a:effectLst/>
                        </a:rPr>
                        <a:t>Independence sections re-characterized as “International Independence Standards”</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580445656"/>
                  </a:ext>
                </a:extLst>
              </a:tr>
              <a:tr h="380903">
                <a:tc>
                  <a:txBody>
                    <a:bodyPr/>
                    <a:lstStyle/>
                    <a:p>
                      <a:pPr marL="90805">
                        <a:lnSpc>
                          <a:spcPct val="107000"/>
                        </a:lnSpc>
                        <a:spcBef>
                          <a:spcPts val="350"/>
                        </a:spcBef>
                        <a:spcAft>
                          <a:spcPts val="0"/>
                        </a:spcAft>
                      </a:pPr>
                      <a:r>
                        <a:rPr lang="en-US" sz="1700" dirty="0">
                          <a:effectLst/>
                        </a:rPr>
                        <a:t>Use of “Should”</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marR="37465" indent="-635">
                        <a:lnSpc>
                          <a:spcPct val="103000"/>
                        </a:lnSpc>
                        <a:spcBef>
                          <a:spcPts val="350"/>
                        </a:spcBef>
                        <a:spcAft>
                          <a:spcPts val="0"/>
                        </a:spcAft>
                      </a:pPr>
                      <a:r>
                        <a:rPr lang="en-US" sz="1700" dirty="0">
                          <a:effectLst/>
                        </a:rPr>
                        <a:t>Change in the drafting conventions e.g. “should” to “shall”</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24807356"/>
                  </a:ext>
                </a:extLst>
              </a:tr>
              <a:tr h="384045">
                <a:tc>
                  <a:txBody>
                    <a:bodyPr/>
                    <a:lstStyle/>
                    <a:p>
                      <a:pPr marL="90805">
                        <a:lnSpc>
                          <a:spcPct val="107000"/>
                        </a:lnSpc>
                        <a:spcBef>
                          <a:spcPts val="350"/>
                        </a:spcBef>
                        <a:spcAft>
                          <a:spcPts val="0"/>
                        </a:spcAft>
                      </a:pPr>
                      <a:r>
                        <a:rPr lang="en-US" sz="1700" dirty="0">
                          <a:effectLst/>
                        </a:rPr>
                        <a:t>No such restructuring of Sections</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indent="-635">
                        <a:lnSpc>
                          <a:spcPct val="103000"/>
                        </a:lnSpc>
                        <a:spcBef>
                          <a:spcPts val="350"/>
                        </a:spcBef>
                        <a:spcAft>
                          <a:spcPts val="0"/>
                        </a:spcAft>
                      </a:pPr>
                      <a:r>
                        <a:rPr lang="en-US" sz="1700" dirty="0">
                          <a:effectLst/>
                        </a:rPr>
                        <a:t>New pattern of structuring of sections – Requirements distinguished</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793895770"/>
                  </a:ext>
                </a:extLst>
              </a:tr>
              <a:tr h="611220">
                <a:tc>
                  <a:txBody>
                    <a:bodyPr/>
                    <a:lstStyle/>
                    <a:p>
                      <a:pPr marL="90805">
                        <a:lnSpc>
                          <a:spcPct val="107000"/>
                        </a:lnSpc>
                        <a:spcBef>
                          <a:spcPts val="350"/>
                        </a:spcBef>
                        <a:spcAft>
                          <a:spcPts val="0"/>
                        </a:spcAft>
                      </a:pPr>
                      <a:r>
                        <a:rPr lang="en-US" sz="1700" dirty="0">
                          <a:effectLst/>
                        </a:rPr>
                        <a:t>Lack of clarity for each entity</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0805" indent="-635">
                        <a:lnSpc>
                          <a:spcPct val="103000"/>
                        </a:lnSpc>
                        <a:spcBef>
                          <a:spcPts val="350"/>
                        </a:spcBef>
                        <a:spcAft>
                          <a:spcPts val="0"/>
                        </a:spcAft>
                      </a:pPr>
                      <a:r>
                        <a:rPr lang="en-US" sz="1700" dirty="0">
                          <a:effectLst/>
                        </a:rPr>
                        <a:t>Increased clarity of responsibility for compliance - Firms, network firms, individuals within firms</a:t>
                      </a:r>
                      <a:endParaRPr lang="en-IN" sz="17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942325748"/>
                  </a:ext>
                </a:extLst>
              </a:tr>
            </a:tbl>
          </a:graphicData>
        </a:graphic>
      </p:graphicFrame>
      <p:sp>
        <p:nvSpPr>
          <p:cNvPr id="2" name="Slide Number Placeholder 1"/>
          <p:cNvSpPr>
            <a:spLocks noGrp="1"/>
          </p:cNvSpPr>
          <p:nvPr>
            <p:ph type="sldNum" sz="quarter" idx="12"/>
          </p:nvPr>
        </p:nvSpPr>
        <p:spPr/>
        <p:txBody>
          <a:bodyPr/>
          <a:lstStyle/>
          <a:p>
            <a:fld id="{DEC83B2A-7EB1-4B96-8E19-9D1F12904B47}" type="slidenum">
              <a:rPr lang="en-IN" smtClean="0"/>
              <a:pPr/>
              <a:t>19</a:t>
            </a:fld>
            <a:endParaRPr lang="en-IN"/>
          </a:p>
        </p:txBody>
      </p:sp>
    </p:spTree>
    <p:extLst>
      <p:ext uri="{BB962C8B-B14F-4D97-AF65-F5344CB8AC3E}">
        <p14:creationId xmlns:p14="http://schemas.microsoft.com/office/powerpoint/2010/main" val="2624216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95263" y="1036770"/>
            <a:ext cx="8562974" cy="4832092"/>
          </a:xfrm>
          <a:prstGeom prst="rect">
            <a:avLst/>
          </a:prstGeom>
        </p:spPr>
        <p:txBody>
          <a:bodyPr wrap="square" anchor="ctr">
            <a:spAutoFit/>
          </a:bodyPr>
          <a:lstStyle/>
          <a:p>
            <a:pPr marL="342900" indent="-342900">
              <a:buFont typeface="Wingdings" panose="05000000000000000000" pitchFamily="2" charset="2"/>
              <a:buChar char="q"/>
            </a:pPr>
            <a:r>
              <a:rPr lang="en-IN" sz="2800" b="1" dirty="0"/>
              <a:t>Quality Review Board (QRB)</a:t>
            </a:r>
            <a:endParaRPr lang="en-IN" sz="2800" dirty="0"/>
          </a:p>
          <a:p>
            <a:pPr lvl="1"/>
            <a:r>
              <a:rPr lang="en-IN" sz="2800" dirty="0"/>
              <a:t>Set up by Section 28A of CA Act</a:t>
            </a:r>
          </a:p>
          <a:p>
            <a:r>
              <a:rPr lang="en-IN" sz="2800" dirty="0"/>
              <a:t> </a:t>
            </a:r>
          </a:p>
          <a:p>
            <a:pPr marL="342900" indent="-342900">
              <a:buFont typeface="Wingdings" panose="05000000000000000000" pitchFamily="2" charset="2"/>
              <a:buChar char="q"/>
            </a:pPr>
            <a:r>
              <a:rPr lang="en-IN" sz="2800" b="1" dirty="0"/>
              <a:t>Financial Reporting and Review Board (FRRB)</a:t>
            </a:r>
            <a:endParaRPr lang="en-IN" sz="2800" dirty="0"/>
          </a:p>
          <a:p>
            <a:pPr lvl="1"/>
            <a:r>
              <a:rPr lang="en-IN" sz="2800" dirty="0"/>
              <a:t>Non Standing Committee of ICAI.</a:t>
            </a:r>
          </a:p>
          <a:p>
            <a:r>
              <a:rPr lang="en-IN" sz="2800" dirty="0"/>
              <a:t> </a:t>
            </a:r>
          </a:p>
          <a:p>
            <a:pPr marL="342900" indent="-342900">
              <a:buFont typeface="Wingdings" panose="05000000000000000000" pitchFamily="2" charset="2"/>
              <a:buChar char="q"/>
            </a:pPr>
            <a:r>
              <a:rPr lang="en-IN" sz="2800" b="1" dirty="0"/>
              <a:t>Peer Review Board (PRB)</a:t>
            </a:r>
            <a:endParaRPr lang="en-IN" sz="2800" dirty="0"/>
          </a:p>
          <a:p>
            <a:pPr lvl="1"/>
            <a:r>
              <a:rPr lang="en-IN" sz="2800" dirty="0"/>
              <a:t>Non Standing Committee of ICAI.</a:t>
            </a:r>
          </a:p>
          <a:p>
            <a:r>
              <a:rPr lang="en-IN" sz="2800" dirty="0"/>
              <a:t> </a:t>
            </a:r>
          </a:p>
          <a:p>
            <a:pPr marL="342900" indent="-342900">
              <a:buFont typeface="Wingdings" panose="05000000000000000000" pitchFamily="2" charset="2"/>
              <a:buChar char="q"/>
            </a:pPr>
            <a:r>
              <a:rPr lang="en-IN" sz="2800" b="1" dirty="0"/>
              <a:t>Taxation Audits Quality Review Board</a:t>
            </a:r>
            <a:endParaRPr lang="en-IN" sz="2800" dirty="0"/>
          </a:p>
          <a:p>
            <a:pPr lvl="1"/>
            <a:r>
              <a:rPr lang="en-IN" sz="2800" dirty="0"/>
              <a:t>Non Standing Committee of ICAI.</a:t>
            </a:r>
          </a:p>
        </p:txBody>
      </p:sp>
      <p:sp>
        <p:nvSpPr>
          <p:cNvPr id="3" name="Rectangle 2">
            <a:extLst>
              <a:ext uri="{FF2B5EF4-FFF2-40B4-BE49-F238E27FC236}">
                <a16:creationId xmlns:a16="http://schemas.microsoft.com/office/drawing/2014/main" id="{F122A169-CECE-4414-9B04-0F964F01863B}"/>
              </a:ext>
            </a:extLst>
          </p:cNvPr>
          <p:cNvSpPr/>
          <p:nvPr/>
        </p:nvSpPr>
        <p:spPr>
          <a:xfrm>
            <a:off x="800110" y="21041"/>
            <a:ext cx="8329613" cy="729430"/>
          </a:xfrm>
          <a:prstGeom prst="rect">
            <a:avLst/>
          </a:prstGeom>
        </p:spPr>
        <p:txBody>
          <a:bodyPr wrap="square" anchor="ctr">
            <a:spAutoFit/>
          </a:bodyPr>
          <a:lstStyle/>
          <a:p>
            <a:pPr marR="1062355" algn="ctr">
              <a:lnSpc>
                <a:spcPct val="115000"/>
              </a:lnSpc>
              <a:spcAft>
                <a:spcPts val="0"/>
              </a:spcAft>
              <a:tabLst>
                <a:tab pos="8615363" algn="l"/>
                <a:tab pos="10350500" algn="l"/>
              </a:tabLst>
            </a:pPr>
            <a:r>
              <a:rPr lang="en-IN" sz="3600" b="1" dirty="0">
                <a:solidFill>
                  <a:srgbClr val="C00000"/>
                </a:solidFill>
              </a:rPr>
              <a:t>Quality Assurance Mechanism in ICAI</a:t>
            </a:r>
            <a:endParaRPr lang="en-IN" sz="3600" b="1" dirty="0">
              <a:solidFill>
                <a:srgbClr val="C00000"/>
              </a:solidFill>
              <a:effectLst/>
              <a:ea typeface="Wingdings" panose="05000000000000000000" pitchFamily="2" charset="2"/>
              <a:cs typeface="Wingdings" panose="05000000000000000000" pitchFamily="2" charset="2"/>
            </a:endParaRPr>
          </a:p>
        </p:txBody>
      </p:sp>
      <p:sp>
        <p:nvSpPr>
          <p:cNvPr id="4" name="Slide Number Placeholder 3"/>
          <p:cNvSpPr>
            <a:spLocks noGrp="1"/>
          </p:cNvSpPr>
          <p:nvPr>
            <p:ph type="sldNum" sz="quarter" idx="12"/>
          </p:nvPr>
        </p:nvSpPr>
        <p:spPr/>
        <p:txBody>
          <a:bodyPr/>
          <a:lstStyle/>
          <a:p>
            <a:fld id="{DEC83B2A-7EB1-4B96-8E19-9D1F12904B47}" type="slidenum">
              <a:rPr lang="en-IN" smtClean="0"/>
              <a:pPr/>
              <a:t>2</a:t>
            </a:fld>
            <a:endParaRPr lang="en-IN"/>
          </a:p>
        </p:txBody>
      </p:sp>
    </p:spTree>
    <p:extLst>
      <p:ext uri="{BB962C8B-B14F-4D97-AF65-F5344CB8AC3E}">
        <p14:creationId xmlns:p14="http://schemas.microsoft.com/office/powerpoint/2010/main" val="1243951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61904" y="1027072"/>
            <a:ext cx="9082095" cy="5334987"/>
          </a:xfrm>
          <a:prstGeom prst="rect">
            <a:avLst/>
          </a:prstGeom>
        </p:spPr>
        <p:txBody>
          <a:bodyPr wrap="square" anchor="ctr">
            <a:spAutoFit/>
          </a:bodyPr>
          <a:lstStyle/>
          <a:p>
            <a:pPr>
              <a:lnSpc>
                <a:spcPct val="130000"/>
              </a:lnSpc>
            </a:pPr>
            <a:r>
              <a:rPr lang="en-IN" sz="2400" dirty="0"/>
              <a:t>While providing a professional service to a </a:t>
            </a:r>
            <a:r>
              <a:rPr lang="en-IN" sz="2400" b="1" dirty="0"/>
              <a:t>client</a:t>
            </a:r>
            <a:r>
              <a:rPr lang="en-IN" sz="2400" dirty="0"/>
              <a:t> or for </a:t>
            </a:r>
            <a:r>
              <a:rPr lang="en-IN" sz="2400" b="1" dirty="0"/>
              <a:t>an employer</a:t>
            </a:r>
            <a:r>
              <a:rPr lang="en-IN" sz="2400" dirty="0"/>
              <a:t>, a Professional Accountant may come across an instance of </a:t>
            </a:r>
            <a:r>
              <a:rPr lang="en-IN" sz="2400" b="1" dirty="0"/>
              <a:t>non-compliance with laws and regulations</a:t>
            </a:r>
            <a:r>
              <a:rPr lang="en-IN" sz="2400" dirty="0"/>
              <a:t> (NOCLAR) or suspected NOCLAR committed or about to be committed by the client or the employer, or by those charged with governance, management or employees of the client or employer.</a:t>
            </a:r>
          </a:p>
          <a:p>
            <a:pPr>
              <a:lnSpc>
                <a:spcPct val="130000"/>
              </a:lnSpc>
            </a:pPr>
            <a:endParaRPr lang="en-IN" sz="2400" dirty="0"/>
          </a:p>
          <a:p>
            <a:pPr marL="342900" lvl="0" indent="-342900">
              <a:lnSpc>
                <a:spcPct val="130000"/>
              </a:lnSpc>
              <a:buFont typeface="Wingdings" panose="05000000000000000000" pitchFamily="2" charset="2"/>
              <a:buChar char="Ø"/>
            </a:pPr>
            <a:r>
              <a:rPr lang="en-US" sz="2400" dirty="0"/>
              <a:t>Have direct effect on the determination of material amounts and disclosures in the financial statements</a:t>
            </a:r>
            <a:endParaRPr lang="en-IN" sz="2400" dirty="0"/>
          </a:p>
          <a:p>
            <a:pPr marL="342900" lvl="0" indent="-342900">
              <a:lnSpc>
                <a:spcPct val="130000"/>
              </a:lnSpc>
              <a:buFont typeface="Wingdings" panose="05000000000000000000" pitchFamily="2" charset="2"/>
              <a:buChar char="Ø"/>
            </a:pPr>
            <a:r>
              <a:rPr lang="en-US" sz="2400" dirty="0"/>
              <a:t>Compliance of which fundamental to the entity’s business</a:t>
            </a:r>
            <a:endParaRPr lang="en-IN" sz="2400" dirty="0"/>
          </a:p>
          <a:p>
            <a:pPr marL="342900" lvl="0" indent="-342900">
              <a:lnSpc>
                <a:spcPct val="130000"/>
              </a:lnSpc>
              <a:buFont typeface="Wingdings" panose="05000000000000000000" pitchFamily="2" charset="2"/>
              <a:buChar char="Ø"/>
            </a:pPr>
            <a:r>
              <a:rPr lang="en-US" sz="2400" dirty="0"/>
              <a:t>Compliance necessary to avoid material penalties.</a:t>
            </a:r>
            <a:endParaRPr lang="en-IN" sz="2400" dirty="0"/>
          </a:p>
        </p:txBody>
      </p:sp>
      <p:sp>
        <p:nvSpPr>
          <p:cNvPr id="3" name="Rectangle 2">
            <a:extLst>
              <a:ext uri="{FF2B5EF4-FFF2-40B4-BE49-F238E27FC236}">
                <a16:creationId xmlns:a16="http://schemas.microsoft.com/office/drawing/2014/main" id="{F122A169-CECE-4414-9B04-0F964F01863B}"/>
              </a:ext>
            </a:extLst>
          </p:cNvPr>
          <p:cNvSpPr/>
          <p:nvPr/>
        </p:nvSpPr>
        <p:spPr>
          <a:xfrm>
            <a:off x="-9528" y="1612"/>
            <a:ext cx="9024942" cy="558743"/>
          </a:xfrm>
          <a:prstGeom prst="rect">
            <a:avLst/>
          </a:prstGeom>
        </p:spPr>
        <p:txBody>
          <a:bodyPr wrap="square" anchor="ctr">
            <a:spAutoFit/>
          </a:bodyPr>
          <a:lstStyle/>
          <a:p>
            <a:pPr marL="174625" marR="1062355" algn="ctr">
              <a:lnSpc>
                <a:spcPct val="115000"/>
              </a:lnSpc>
              <a:tabLst>
                <a:tab pos="10351770" algn="l"/>
              </a:tabLst>
            </a:pPr>
            <a:r>
              <a:rPr lang="en-IN" sz="2800" b="1" dirty="0">
                <a:solidFill>
                  <a:srgbClr val="C00000"/>
                </a:solidFill>
              </a:rPr>
              <a:t>NOCLAR – S.360</a:t>
            </a:r>
          </a:p>
        </p:txBody>
      </p:sp>
      <p:sp>
        <p:nvSpPr>
          <p:cNvPr id="4" name="Rectangle 3">
            <a:extLst>
              <a:ext uri="{FF2B5EF4-FFF2-40B4-BE49-F238E27FC236}">
                <a16:creationId xmlns:a16="http://schemas.microsoft.com/office/drawing/2014/main" id="{478BDCFC-E2CB-492A-814A-43E2D850A263}"/>
              </a:ext>
            </a:extLst>
          </p:cNvPr>
          <p:cNvSpPr/>
          <p:nvPr/>
        </p:nvSpPr>
        <p:spPr>
          <a:xfrm>
            <a:off x="19046" y="543149"/>
            <a:ext cx="9096378" cy="517065"/>
          </a:xfrm>
          <a:prstGeom prst="rect">
            <a:avLst/>
          </a:prstGeom>
        </p:spPr>
        <p:txBody>
          <a:bodyPr wrap="square" anchor="ctr">
            <a:spAutoFit/>
          </a:bodyPr>
          <a:lstStyle/>
          <a:p>
            <a:pPr marL="174625" marR="1062355" algn="ctr">
              <a:lnSpc>
                <a:spcPct val="115000"/>
              </a:lnSpc>
              <a:tabLst>
                <a:tab pos="10351770" algn="l"/>
              </a:tabLst>
            </a:pPr>
            <a:r>
              <a:rPr lang="en-IN" sz="2400" b="1" dirty="0"/>
              <a:t>Non-Compliance with Laws and Regulations</a:t>
            </a:r>
            <a:endParaRPr lang="en-IN" sz="2400" b="1" u="sng" dirty="0"/>
          </a:p>
        </p:txBody>
      </p:sp>
      <p:sp>
        <p:nvSpPr>
          <p:cNvPr id="5" name="Slide Number Placeholder 4"/>
          <p:cNvSpPr>
            <a:spLocks noGrp="1"/>
          </p:cNvSpPr>
          <p:nvPr>
            <p:ph type="sldNum" sz="quarter" idx="12"/>
          </p:nvPr>
        </p:nvSpPr>
        <p:spPr/>
        <p:txBody>
          <a:bodyPr/>
          <a:lstStyle/>
          <a:p>
            <a:fld id="{DEC83B2A-7EB1-4B96-8E19-9D1F12904B47}" type="slidenum">
              <a:rPr lang="en-IN" smtClean="0"/>
              <a:pPr/>
              <a:t>20</a:t>
            </a:fld>
            <a:endParaRPr lang="en-IN"/>
          </a:p>
        </p:txBody>
      </p:sp>
    </p:spTree>
    <p:extLst>
      <p:ext uri="{BB962C8B-B14F-4D97-AF65-F5344CB8AC3E}">
        <p14:creationId xmlns:p14="http://schemas.microsoft.com/office/powerpoint/2010/main" val="130806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04774" y="141886"/>
            <a:ext cx="8562974" cy="6117059"/>
          </a:xfrm>
          <a:prstGeom prst="rect">
            <a:avLst/>
          </a:prstGeom>
        </p:spPr>
        <p:txBody>
          <a:bodyPr wrap="square" anchor="ctr">
            <a:spAutoFit/>
          </a:bodyPr>
          <a:lstStyle/>
          <a:p>
            <a:pPr marL="342900" indent="-342900">
              <a:buFont typeface="Wingdings" panose="05000000000000000000" pitchFamily="2" charset="2"/>
              <a:buChar char="q"/>
            </a:pPr>
            <a:r>
              <a:rPr lang="en-IN" sz="2400" b="1" u="sng" dirty="0"/>
              <a:t>Examples:</a:t>
            </a:r>
          </a:p>
          <a:p>
            <a:pPr marL="342900" indent="-342900">
              <a:buFont typeface="Wingdings" panose="05000000000000000000" pitchFamily="2" charset="2"/>
              <a:buChar char="q"/>
            </a:pPr>
            <a:endParaRPr lang="en-IN" sz="2000" dirty="0"/>
          </a:p>
          <a:p>
            <a:pPr marL="800100" lvl="1" indent="-342900">
              <a:lnSpc>
                <a:spcPct val="150000"/>
              </a:lnSpc>
              <a:buFont typeface="Wingdings" panose="05000000000000000000" pitchFamily="2" charset="2"/>
              <a:buChar char="Ø"/>
            </a:pPr>
            <a:r>
              <a:rPr lang="en-IN" sz="2100" dirty="0"/>
              <a:t>Fraud, corruption and bribery, Money laundering, terrorist financing and proceeds of crime</a:t>
            </a:r>
          </a:p>
          <a:p>
            <a:pPr marL="800100" lvl="1" indent="-342900">
              <a:lnSpc>
                <a:spcPct val="150000"/>
              </a:lnSpc>
              <a:buFont typeface="Wingdings" panose="05000000000000000000" pitchFamily="2" charset="2"/>
              <a:buChar char="Ø"/>
            </a:pPr>
            <a:r>
              <a:rPr lang="en-IN" sz="2100" dirty="0"/>
              <a:t>Securities markets and trading, Banking and other financial products and services</a:t>
            </a:r>
          </a:p>
          <a:p>
            <a:pPr marL="800100" lvl="1" indent="-342900">
              <a:lnSpc>
                <a:spcPct val="150000"/>
              </a:lnSpc>
              <a:buFont typeface="Wingdings" panose="05000000000000000000" pitchFamily="2" charset="2"/>
              <a:buChar char="Ø"/>
            </a:pPr>
            <a:r>
              <a:rPr lang="en-IN" sz="2100" dirty="0"/>
              <a:t>Data protection, Environmental protection, Public health and safety</a:t>
            </a:r>
          </a:p>
          <a:p>
            <a:pPr marL="800100" lvl="1" indent="-342900">
              <a:lnSpc>
                <a:spcPct val="150000"/>
              </a:lnSpc>
              <a:buFont typeface="Wingdings" panose="05000000000000000000" pitchFamily="2" charset="2"/>
              <a:buChar char="Ø"/>
            </a:pPr>
            <a:r>
              <a:rPr lang="en-IN" sz="2100" dirty="0"/>
              <a:t>Tax and pension liabilities and payments</a:t>
            </a:r>
          </a:p>
          <a:p>
            <a:pPr lvl="1"/>
            <a:r>
              <a:rPr lang="en-IN" sz="2000" dirty="0"/>
              <a:t> </a:t>
            </a:r>
          </a:p>
          <a:p>
            <a:pPr marL="342900" indent="-342900">
              <a:buFont typeface="Wingdings" panose="05000000000000000000" pitchFamily="2" charset="2"/>
              <a:buChar char="q"/>
            </a:pPr>
            <a:r>
              <a:rPr lang="en-IN" sz="2400" b="1" u="sng" dirty="0"/>
              <a:t>Following matters are not in scope of NOCLAR:</a:t>
            </a:r>
          </a:p>
          <a:p>
            <a:pPr marL="342900" indent="-342900">
              <a:buFont typeface="Wingdings" panose="05000000000000000000" pitchFamily="2" charset="2"/>
              <a:buChar char="q"/>
            </a:pPr>
            <a:endParaRPr lang="en-IN" sz="2000" dirty="0"/>
          </a:p>
          <a:p>
            <a:pPr marL="800100" lvl="1" indent="-342900">
              <a:lnSpc>
                <a:spcPct val="150000"/>
              </a:lnSpc>
              <a:buFont typeface="Wingdings" panose="05000000000000000000" pitchFamily="2" charset="2"/>
              <a:buChar char="Ø"/>
            </a:pPr>
            <a:r>
              <a:rPr lang="en-US" sz="2100" dirty="0"/>
              <a:t>Clearly inconsequential</a:t>
            </a:r>
            <a:endParaRPr lang="en-IN" sz="2100" dirty="0"/>
          </a:p>
          <a:p>
            <a:pPr marL="800100" lvl="1" indent="-342900">
              <a:lnSpc>
                <a:spcPct val="150000"/>
              </a:lnSpc>
              <a:buFont typeface="Wingdings" panose="05000000000000000000" pitchFamily="2" charset="2"/>
              <a:buChar char="Ø"/>
            </a:pPr>
            <a:r>
              <a:rPr lang="en-US" sz="2100" dirty="0"/>
              <a:t>Personal misconduct unrelated to the business activities</a:t>
            </a:r>
            <a:endParaRPr lang="en-IN" sz="2100" dirty="0"/>
          </a:p>
          <a:p>
            <a:pPr marL="800100" lvl="1" indent="-342900">
              <a:lnSpc>
                <a:spcPct val="150000"/>
              </a:lnSpc>
              <a:buFont typeface="Wingdings" panose="05000000000000000000" pitchFamily="2" charset="2"/>
              <a:buChar char="Ø"/>
            </a:pPr>
            <a:r>
              <a:rPr lang="en-US" sz="2100" dirty="0"/>
              <a:t>Non-compliance other than by the client or employer</a:t>
            </a:r>
            <a:endParaRPr lang="en-IN" sz="2100" dirty="0"/>
          </a:p>
        </p:txBody>
      </p:sp>
      <p:sp>
        <p:nvSpPr>
          <p:cNvPr id="3" name="Slide Number Placeholder 2"/>
          <p:cNvSpPr>
            <a:spLocks noGrp="1"/>
          </p:cNvSpPr>
          <p:nvPr>
            <p:ph type="sldNum" sz="quarter" idx="12"/>
          </p:nvPr>
        </p:nvSpPr>
        <p:spPr/>
        <p:txBody>
          <a:bodyPr/>
          <a:lstStyle/>
          <a:p>
            <a:fld id="{DEC83B2A-7EB1-4B96-8E19-9D1F12904B47}" type="slidenum">
              <a:rPr lang="en-IN" smtClean="0"/>
              <a:pPr/>
              <a:t>21</a:t>
            </a:fld>
            <a:endParaRPr lang="en-IN"/>
          </a:p>
        </p:txBody>
      </p:sp>
    </p:spTree>
    <p:extLst>
      <p:ext uri="{BB962C8B-B14F-4D97-AF65-F5344CB8AC3E}">
        <p14:creationId xmlns:p14="http://schemas.microsoft.com/office/powerpoint/2010/main" val="4240815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22A169-CECE-4414-9B04-0F964F01863B}"/>
              </a:ext>
            </a:extLst>
          </p:cNvPr>
          <p:cNvSpPr/>
          <p:nvPr/>
        </p:nvSpPr>
        <p:spPr>
          <a:xfrm>
            <a:off x="55898" y="220690"/>
            <a:ext cx="5722062" cy="558743"/>
          </a:xfrm>
          <a:prstGeom prst="rect">
            <a:avLst/>
          </a:prstGeom>
        </p:spPr>
        <p:txBody>
          <a:bodyPr wrap="square" anchor="ctr">
            <a:spAutoFit/>
          </a:bodyPr>
          <a:lstStyle/>
          <a:p>
            <a:pPr marL="174625" marR="1062355">
              <a:lnSpc>
                <a:spcPct val="115000"/>
              </a:lnSpc>
              <a:tabLst>
                <a:tab pos="10351770" algn="l"/>
              </a:tabLst>
            </a:pPr>
            <a:r>
              <a:rPr lang="en-IN" sz="2800" b="1" dirty="0"/>
              <a:t>Applicability of NOCLAR</a:t>
            </a:r>
          </a:p>
        </p:txBody>
      </p:sp>
      <p:sp>
        <p:nvSpPr>
          <p:cNvPr id="8" name="Right Arrow 15">
            <a:extLst>
              <a:ext uri="{FF2B5EF4-FFF2-40B4-BE49-F238E27FC236}">
                <a16:creationId xmlns:a16="http://schemas.microsoft.com/office/drawing/2014/main" id="{7F14CAF6-89BF-48FC-A5E4-64C53375907F}"/>
              </a:ext>
            </a:extLst>
          </p:cNvPr>
          <p:cNvSpPr/>
          <p:nvPr/>
        </p:nvSpPr>
        <p:spPr>
          <a:xfrm rot="16200000">
            <a:off x="7087434" y="1131079"/>
            <a:ext cx="1455397" cy="2448273"/>
          </a:xfrm>
          <a:prstGeom prst="rightArrow">
            <a:avLst>
              <a:gd name="adj1" fmla="val 63870"/>
              <a:gd name="adj2" fmla="val 59388"/>
            </a:avLst>
          </a:prstGeom>
          <a:gradFill flip="none" rotWithShape="1">
            <a:gsLst>
              <a:gs pos="0">
                <a:schemeClr val="bg1">
                  <a:lumMod val="87000"/>
                </a:schemeClr>
              </a:gs>
              <a:gs pos="100000">
                <a:schemeClr val="bg1"/>
              </a:gs>
            </a:gsLst>
            <a:lin ang="8100000" scaled="1"/>
            <a:tileRect/>
          </a:gra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9" name="Right Arrow 16">
            <a:extLst>
              <a:ext uri="{FF2B5EF4-FFF2-40B4-BE49-F238E27FC236}">
                <a16:creationId xmlns:a16="http://schemas.microsoft.com/office/drawing/2014/main" id="{B68AF59F-D941-4075-B9D5-05AAF0E60FA6}"/>
              </a:ext>
            </a:extLst>
          </p:cNvPr>
          <p:cNvSpPr/>
          <p:nvPr/>
        </p:nvSpPr>
        <p:spPr>
          <a:xfrm rot="16200000">
            <a:off x="7096860" y="2092609"/>
            <a:ext cx="1455397" cy="2448273"/>
          </a:xfrm>
          <a:prstGeom prst="rightArrow">
            <a:avLst>
              <a:gd name="adj1" fmla="val 63870"/>
              <a:gd name="adj2" fmla="val 59388"/>
            </a:avLst>
          </a:prstGeom>
          <a:gradFill flip="none" rotWithShape="1">
            <a:gsLst>
              <a:gs pos="0">
                <a:schemeClr val="bg1">
                  <a:lumMod val="87000"/>
                </a:schemeClr>
              </a:gs>
              <a:gs pos="100000">
                <a:schemeClr val="bg1"/>
              </a:gs>
            </a:gsLst>
            <a:lin ang="8100000" scaled="1"/>
            <a:tileRect/>
          </a:gra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10" name="Right Arrow 17">
            <a:extLst>
              <a:ext uri="{FF2B5EF4-FFF2-40B4-BE49-F238E27FC236}">
                <a16:creationId xmlns:a16="http://schemas.microsoft.com/office/drawing/2014/main" id="{1F69DF06-773B-48A5-8EE4-B8BA4E87471A}"/>
              </a:ext>
            </a:extLst>
          </p:cNvPr>
          <p:cNvSpPr/>
          <p:nvPr/>
        </p:nvSpPr>
        <p:spPr>
          <a:xfrm rot="16200000">
            <a:off x="7106292" y="3035921"/>
            <a:ext cx="1455397" cy="2448273"/>
          </a:xfrm>
          <a:prstGeom prst="rightArrow">
            <a:avLst>
              <a:gd name="adj1" fmla="val 63870"/>
              <a:gd name="adj2" fmla="val 59388"/>
            </a:avLst>
          </a:prstGeom>
          <a:gradFill flip="none" rotWithShape="1">
            <a:gsLst>
              <a:gs pos="0">
                <a:schemeClr val="bg1">
                  <a:lumMod val="87000"/>
                </a:schemeClr>
              </a:gs>
              <a:gs pos="100000">
                <a:schemeClr val="bg1"/>
              </a:gs>
            </a:gsLst>
            <a:lin ang="8100000" scaled="1"/>
            <a:tileRect/>
          </a:grad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11" name="Right Arrow 18">
            <a:extLst>
              <a:ext uri="{FF2B5EF4-FFF2-40B4-BE49-F238E27FC236}">
                <a16:creationId xmlns:a16="http://schemas.microsoft.com/office/drawing/2014/main" id="{6D1717EC-AC74-4356-95D2-812345B2368C}"/>
              </a:ext>
            </a:extLst>
          </p:cNvPr>
          <p:cNvSpPr/>
          <p:nvPr/>
        </p:nvSpPr>
        <p:spPr>
          <a:xfrm rot="16200000">
            <a:off x="7096860" y="3979234"/>
            <a:ext cx="1455397" cy="2448273"/>
          </a:xfrm>
          <a:prstGeom prst="rightArrow">
            <a:avLst>
              <a:gd name="adj1" fmla="val 63870"/>
              <a:gd name="adj2" fmla="val 59388"/>
            </a:avLst>
          </a:prstGeom>
          <a:gradFill flip="none" rotWithShape="1">
            <a:gsLst>
              <a:gs pos="0">
                <a:schemeClr val="bg1">
                  <a:lumMod val="87000"/>
                </a:schemeClr>
              </a:gs>
              <a:gs pos="100000">
                <a:schemeClr val="bg1"/>
              </a:gs>
            </a:gsLst>
            <a:lin ang="8100000" scaled="1"/>
            <a:tileRect/>
          </a:grad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15" name="Rectangle 14">
            <a:extLst>
              <a:ext uri="{FF2B5EF4-FFF2-40B4-BE49-F238E27FC236}">
                <a16:creationId xmlns:a16="http://schemas.microsoft.com/office/drawing/2014/main" id="{EE1C6479-41A4-43D3-9499-126DCD8DACFC}"/>
              </a:ext>
            </a:extLst>
          </p:cNvPr>
          <p:cNvSpPr/>
          <p:nvPr/>
        </p:nvSpPr>
        <p:spPr>
          <a:xfrm>
            <a:off x="309677" y="1763688"/>
            <a:ext cx="5956520" cy="132070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b="1" dirty="0">
                <a:solidFill>
                  <a:schemeClr val="accent2"/>
                </a:solidFill>
              </a:rPr>
              <a:t>For now, limited application of NOCLAR has been prescribed in Code of Ethics as against comprehensive application of NOCLAR to all assignments/employees in the IESBA Code.</a:t>
            </a:r>
          </a:p>
        </p:txBody>
      </p:sp>
      <p:sp>
        <p:nvSpPr>
          <p:cNvPr id="16" name="Rectangle 15">
            <a:extLst>
              <a:ext uri="{FF2B5EF4-FFF2-40B4-BE49-F238E27FC236}">
                <a16:creationId xmlns:a16="http://schemas.microsoft.com/office/drawing/2014/main" id="{27328DEC-BD34-4D8B-A7BC-354B758D1323}"/>
              </a:ext>
            </a:extLst>
          </p:cNvPr>
          <p:cNvSpPr/>
          <p:nvPr/>
        </p:nvSpPr>
        <p:spPr>
          <a:xfrm>
            <a:off x="311250" y="3239298"/>
            <a:ext cx="5956520" cy="677727"/>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b="1" dirty="0">
                <a:solidFill>
                  <a:schemeClr val="accent2"/>
                </a:solidFill>
              </a:rPr>
              <a:t>Applicable only to listed entities.</a:t>
            </a:r>
          </a:p>
        </p:txBody>
      </p:sp>
      <p:sp>
        <p:nvSpPr>
          <p:cNvPr id="17" name="Rectangle 16">
            <a:extLst>
              <a:ext uri="{FF2B5EF4-FFF2-40B4-BE49-F238E27FC236}">
                <a16:creationId xmlns:a16="http://schemas.microsoft.com/office/drawing/2014/main" id="{FD979B1B-A403-4181-B179-71A78F328F87}"/>
              </a:ext>
            </a:extLst>
          </p:cNvPr>
          <p:cNvSpPr/>
          <p:nvPr/>
        </p:nvSpPr>
        <p:spPr>
          <a:xfrm>
            <a:off x="341100" y="4117566"/>
            <a:ext cx="5956520" cy="677727"/>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b="1" dirty="0">
                <a:solidFill>
                  <a:schemeClr val="accent2"/>
                </a:solidFill>
              </a:rPr>
              <a:t>Applicable to only audit assignments.</a:t>
            </a:r>
          </a:p>
        </p:txBody>
      </p:sp>
      <p:sp>
        <p:nvSpPr>
          <p:cNvPr id="18" name="Rectangle 17">
            <a:extLst>
              <a:ext uri="{FF2B5EF4-FFF2-40B4-BE49-F238E27FC236}">
                <a16:creationId xmlns:a16="http://schemas.microsoft.com/office/drawing/2014/main" id="{52834A34-84A8-4FB5-8F98-598538BB20AB}"/>
              </a:ext>
            </a:extLst>
          </p:cNvPr>
          <p:cNvSpPr/>
          <p:nvPr/>
        </p:nvSpPr>
        <p:spPr>
          <a:xfrm>
            <a:off x="340806" y="4987756"/>
            <a:ext cx="5956520" cy="677727"/>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b="1" dirty="0">
                <a:solidFill>
                  <a:schemeClr val="accent2"/>
                </a:solidFill>
              </a:rPr>
              <a:t>In case of Pas in service, applicable to employees of listed entities.</a:t>
            </a:r>
          </a:p>
        </p:txBody>
      </p:sp>
      <p:sp>
        <p:nvSpPr>
          <p:cNvPr id="19" name="Arrow: Down 18">
            <a:extLst>
              <a:ext uri="{FF2B5EF4-FFF2-40B4-BE49-F238E27FC236}">
                <a16:creationId xmlns:a16="http://schemas.microsoft.com/office/drawing/2014/main" id="{2116AAFD-7E72-487E-A0CC-CEB02FDE11B4}"/>
              </a:ext>
            </a:extLst>
          </p:cNvPr>
          <p:cNvSpPr/>
          <p:nvPr/>
        </p:nvSpPr>
        <p:spPr>
          <a:xfrm>
            <a:off x="1819373" y="867266"/>
            <a:ext cx="405353" cy="76967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Slide Number Placeholder 1"/>
          <p:cNvSpPr>
            <a:spLocks noGrp="1"/>
          </p:cNvSpPr>
          <p:nvPr>
            <p:ph type="sldNum" sz="quarter" idx="12"/>
          </p:nvPr>
        </p:nvSpPr>
        <p:spPr/>
        <p:txBody>
          <a:bodyPr/>
          <a:lstStyle/>
          <a:p>
            <a:fld id="{DEC83B2A-7EB1-4B96-8E19-9D1F12904B47}" type="slidenum">
              <a:rPr lang="en-IN" smtClean="0"/>
              <a:pPr/>
              <a:t>22</a:t>
            </a:fld>
            <a:endParaRPr lang="en-IN"/>
          </a:p>
        </p:txBody>
      </p:sp>
    </p:spTree>
    <p:extLst>
      <p:ext uri="{BB962C8B-B14F-4D97-AF65-F5344CB8AC3E}">
        <p14:creationId xmlns:p14="http://schemas.microsoft.com/office/powerpoint/2010/main" val="489596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1894" y="693448"/>
            <a:ext cx="8989231" cy="5509200"/>
          </a:xfrm>
          <a:prstGeom prst="rect">
            <a:avLst/>
          </a:prstGeom>
        </p:spPr>
        <p:txBody>
          <a:bodyPr wrap="square" anchor="ctr">
            <a:spAutoFit/>
          </a:bodyPr>
          <a:lstStyle/>
          <a:p>
            <a:pPr marL="342900" indent="-342900">
              <a:buFont typeface="Wingdings" panose="05000000000000000000" pitchFamily="2" charset="2"/>
              <a:buChar char="q"/>
            </a:pPr>
            <a:r>
              <a:rPr lang="en-IN" sz="2200" b="1" dirty="0"/>
              <a:t>ICAI Code Ethics, 2009</a:t>
            </a:r>
            <a:endParaRPr lang="en-IN" sz="2200" dirty="0"/>
          </a:p>
          <a:p>
            <a:pPr lvl="1" algn="just"/>
            <a:r>
              <a:rPr lang="en-IN" sz="2200" dirty="0"/>
              <a:t>Taxation to Audit client include compliance, planning, provision of formal taxation opinions and assistance in the resolution of tax disputes. Such assignments are generally not seen to create threats to independence.</a:t>
            </a:r>
          </a:p>
          <a:p>
            <a:pPr algn="just"/>
            <a:r>
              <a:rPr lang="en-IN" sz="2200" dirty="0"/>
              <a:t> </a:t>
            </a:r>
          </a:p>
          <a:p>
            <a:pPr marL="342900" indent="-342900" algn="just">
              <a:buFont typeface="Wingdings" panose="05000000000000000000" pitchFamily="2" charset="2"/>
              <a:buChar char="q"/>
            </a:pPr>
            <a:r>
              <a:rPr lang="en-IN" sz="2200" b="1" dirty="0"/>
              <a:t>ICAI New Code of Ethics</a:t>
            </a:r>
            <a:endParaRPr lang="en-IN" sz="2200" dirty="0"/>
          </a:p>
          <a:p>
            <a:pPr lvl="1" algn="just"/>
            <a:r>
              <a:rPr lang="en-IN" sz="2200" dirty="0"/>
              <a:t>Providing tax services to an audit client might create a self review or advocacy threat –</a:t>
            </a:r>
          </a:p>
          <a:p>
            <a:pPr marL="800100" lvl="1" indent="-342900" algn="just">
              <a:buFont typeface="Wingdings" panose="05000000000000000000" pitchFamily="2" charset="2"/>
              <a:buChar char="Ø"/>
            </a:pPr>
            <a:r>
              <a:rPr lang="en-US" sz="2200" dirty="0"/>
              <a:t>Tax Return preparation – Usually no threat</a:t>
            </a:r>
            <a:endParaRPr lang="en-IN" sz="2200" dirty="0"/>
          </a:p>
          <a:p>
            <a:pPr marL="800100" lvl="1" indent="-342900" algn="just">
              <a:buFont typeface="Wingdings" panose="05000000000000000000" pitchFamily="2" charset="2"/>
              <a:buChar char="Ø"/>
            </a:pPr>
            <a:r>
              <a:rPr lang="en-US" sz="2200" dirty="0"/>
              <a:t>Tax Calculations for the Purpose of Preparing Accounting Entries- Self-review threat</a:t>
            </a:r>
            <a:endParaRPr lang="en-IN" sz="2200" dirty="0"/>
          </a:p>
          <a:p>
            <a:pPr marL="800100" lvl="1" indent="-342900" algn="just">
              <a:buFont typeface="Wingdings" panose="05000000000000000000" pitchFamily="2" charset="2"/>
              <a:buChar char="Ø"/>
            </a:pPr>
            <a:r>
              <a:rPr lang="en-US" sz="2200" dirty="0"/>
              <a:t>Tax Planning / Other Tax Advisory Services – Self Review / Advocacy threat</a:t>
            </a:r>
            <a:endParaRPr lang="en-IN" sz="2200" dirty="0"/>
          </a:p>
          <a:p>
            <a:pPr marL="800100" lvl="1" indent="-342900" algn="just">
              <a:buFont typeface="Wingdings" panose="05000000000000000000" pitchFamily="2" charset="2"/>
              <a:buChar char="Ø"/>
            </a:pPr>
            <a:r>
              <a:rPr lang="en-US" sz="2200" dirty="0"/>
              <a:t>Tax Services Involving Valuations- Self Review threat</a:t>
            </a:r>
            <a:endParaRPr lang="en-IN" sz="2200" dirty="0"/>
          </a:p>
          <a:p>
            <a:pPr marL="800100" lvl="1" indent="-342900" algn="just">
              <a:buFont typeface="Wingdings" panose="05000000000000000000" pitchFamily="2" charset="2"/>
              <a:buChar char="Ø"/>
            </a:pPr>
            <a:r>
              <a:rPr lang="en-US" sz="2200" dirty="0"/>
              <a:t>Assistance in the Resolution of Tax Disputes - Self Review / Advocacy threat </a:t>
            </a:r>
            <a:endParaRPr lang="en-IN" sz="2200" dirty="0"/>
          </a:p>
        </p:txBody>
      </p:sp>
      <p:sp>
        <p:nvSpPr>
          <p:cNvPr id="3" name="Rectangle 2">
            <a:extLst>
              <a:ext uri="{FF2B5EF4-FFF2-40B4-BE49-F238E27FC236}">
                <a16:creationId xmlns:a16="http://schemas.microsoft.com/office/drawing/2014/main" id="{F122A169-CECE-4414-9B04-0F964F01863B}"/>
              </a:ext>
            </a:extLst>
          </p:cNvPr>
          <p:cNvSpPr/>
          <p:nvPr/>
        </p:nvSpPr>
        <p:spPr>
          <a:xfrm>
            <a:off x="-3" y="7690"/>
            <a:ext cx="9144003" cy="587853"/>
          </a:xfrm>
          <a:prstGeom prst="rect">
            <a:avLst/>
          </a:prstGeom>
        </p:spPr>
        <p:txBody>
          <a:bodyPr wrap="square" anchor="ctr">
            <a:spAutoFit/>
          </a:bodyPr>
          <a:lstStyle/>
          <a:p>
            <a:pPr marL="174625" marR="1062355" algn="ctr">
              <a:lnSpc>
                <a:spcPct val="115000"/>
              </a:lnSpc>
              <a:tabLst>
                <a:tab pos="10351770" algn="l"/>
              </a:tabLst>
            </a:pPr>
            <a:r>
              <a:rPr lang="en-IN" sz="2800" b="1" dirty="0">
                <a:solidFill>
                  <a:srgbClr val="C00000"/>
                </a:solidFill>
              </a:rPr>
              <a:t>Taxation services to the Audit clients</a:t>
            </a:r>
          </a:p>
        </p:txBody>
      </p:sp>
      <p:sp>
        <p:nvSpPr>
          <p:cNvPr id="4" name="Slide Number Placeholder 3"/>
          <p:cNvSpPr>
            <a:spLocks noGrp="1"/>
          </p:cNvSpPr>
          <p:nvPr>
            <p:ph type="sldNum" sz="quarter" idx="12"/>
          </p:nvPr>
        </p:nvSpPr>
        <p:spPr/>
        <p:txBody>
          <a:bodyPr/>
          <a:lstStyle/>
          <a:p>
            <a:fld id="{DEC83B2A-7EB1-4B96-8E19-9D1F12904B47}" type="slidenum">
              <a:rPr lang="en-IN" smtClean="0"/>
              <a:pPr/>
              <a:t>23</a:t>
            </a:fld>
            <a:endParaRPr lang="en-IN"/>
          </a:p>
        </p:txBody>
      </p:sp>
    </p:spTree>
    <p:extLst>
      <p:ext uri="{BB962C8B-B14F-4D97-AF65-F5344CB8AC3E}">
        <p14:creationId xmlns:p14="http://schemas.microsoft.com/office/powerpoint/2010/main" val="1852382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53070" y="766574"/>
            <a:ext cx="9090930" cy="1200329"/>
          </a:xfrm>
          <a:prstGeom prst="rect">
            <a:avLst/>
          </a:prstGeom>
          <a:ln w="38100">
            <a:noFill/>
          </a:ln>
        </p:spPr>
        <p:txBody>
          <a:bodyPr wrap="square" anchor="ctr">
            <a:spAutoFit/>
          </a:bodyPr>
          <a:lstStyle/>
          <a:p>
            <a:r>
              <a:rPr lang="en-US" sz="2400" dirty="0"/>
              <a:t>Where for </a:t>
            </a:r>
            <a:r>
              <a:rPr lang="en-US" sz="2400" b="1" dirty="0"/>
              <a:t>two consecutive years</a:t>
            </a:r>
            <a:r>
              <a:rPr lang="en-US" sz="2400" dirty="0"/>
              <a:t>, total </a:t>
            </a:r>
            <a:r>
              <a:rPr lang="en-US" sz="2400" b="1" dirty="0"/>
              <a:t>gross</a:t>
            </a:r>
            <a:r>
              <a:rPr lang="en-US" sz="2400" dirty="0"/>
              <a:t> annual professional fees from the </a:t>
            </a:r>
            <a:r>
              <a:rPr lang="en-US" sz="2400" b="1" dirty="0"/>
              <a:t>audit client</a:t>
            </a:r>
            <a:r>
              <a:rPr lang="en-US" sz="2400" dirty="0"/>
              <a:t> and its </a:t>
            </a:r>
            <a:r>
              <a:rPr lang="en-US" sz="2400" b="1" dirty="0"/>
              <a:t>related entities</a:t>
            </a:r>
            <a:r>
              <a:rPr lang="en-US" sz="2400" dirty="0"/>
              <a:t> represent more than </a:t>
            </a:r>
            <a:r>
              <a:rPr lang="en-US" sz="2400" b="1" dirty="0"/>
              <a:t>15% of total fees</a:t>
            </a:r>
            <a:r>
              <a:rPr lang="en-US" sz="2400" dirty="0"/>
              <a:t>, the firm shall </a:t>
            </a:r>
            <a:r>
              <a:rPr lang="en-US" sz="2400" b="1" dirty="0"/>
              <a:t>disclose</a:t>
            </a:r>
            <a:r>
              <a:rPr lang="en-US" sz="2400" dirty="0"/>
              <a:t> to </a:t>
            </a:r>
            <a:r>
              <a:rPr lang="en-US" sz="2400" b="1" dirty="0">
                <a:solidFill>
                  <a:srgbClr val="C00000"/>
                </a:solidFill>
              </a:rPr>
              <a:t>T</a:t>
            </a:r>
            <a:r>
              <a:rPr lang="en-US" sz="2400" dirty="0"/>
              <a:t>hose </a:t>
            </a:r>
            <a:r>
              <a:rPr lang="en-US" sz="2400" b="1" dirty="0">
                <a:solidFill>
                  <a:srgbClr val="C00000"/>
                </a:solidFill>
              </a:rPr>
              <a:t>C</a:t>
            </a:r>
            <a:r>
              <a:rPr lang="en-US" sz="2400" dirty="0"/>
              <a:t>harged </a:t>
            </a:r>
            <a:r>
              <a:rPr lang="en-US" sz="2400" b="1" dirty="0">
                <a:solidFill>
                  <a:srgbClr val="C00000"/>
                </a:solidFill>
              </a:rPr>
              <a:t>W</a:t>
            </a:r>
            <a:r>
              <a:rPr lang="en-US" sz="2400" dirty="0"/>
              <a:t>ith </a:t>
            </a:r>
            <a:r>
              <a:rPr lang="en-US" sz="2400" b="1" dirty="0">
                <a:solidFill>
                  <a:srgbClr val="C00000"/>
                </a:solidFill>
              </a:rPr>
              <a:t>G</a:t>
            </a:r>
            <a:r>
              <a:rPr lang="en-US" sz="2400" dirty="0"/>
              <a:t>overnance.</a:t>
            </a:r>
            <a:endParaRPr lang="en-IN" sz="2400" dirty="0"/>
          </a:p>
        </p:txBody>
      </p:sp>
      <p:sp>
        <p:nvSpPr>
          <p:cNvPr id="3" name="Rectangle 2">
            <a:extLst>
              <a:ext uri="{FF2B5EF4-FFF2-40B4-BE49-F238E27FC236}">
                <a16:creationId xmlns:a16="http://schemas.microsoft.com/office/drawing/2014/main" id="{F122A169-CECE-4414-9B04-0F964F01863B}"/>
              </a:ext>
            </a:extLst>
          </p:cNvPr>
          <p:cNvSpPr/>
          <p:nvPr/>
        </p:nvSpPr>
        <p:spPr>
          <a:xfrm>
            <a:off x="0" y="48942"/>
            <a:ext cx="9215437" cy="558743"/>
          </a:xfrm>
          <a:prstGeom prst="rect">
            <a:avLst/>
          </a:prstGeom>
        </p:spPr>
        <p:txBody>
          <a:bodyPr wrap="square" anchor="ctr">
            <a:spAutoFit/>
          </a:bodyPr>
          <a:lstStyle/>
          <a:p>
            <a:pPr marL="174625" marR="1062355" algn="ctr">
              <a:lnSpc>
                <a:spcPct val="115000"/>
              </a:lnSpc>
              <a:tabLst>
                <a:tab pos="10351770" algn="l"/>
              </a:tabLst>
            </a:pPr>
            <a:r>
              <a:rPr lang="en-IN" sz="2800" b="1" dirty="0">
                <a:solidFill>
                  <a:srgbClr val="C00000"/>
                </a:solidFill>
              </a:rPr>
              <a:t>Fees</a:t>
            </a:r>
          </a:p>
        </p:txBody>
      </p:sp>
      <p:sp>
        <p:nvSpPr>
          <p:cNvPr id="4" name="Rectangle 3">
            <a:extLst>
              <a:ext uri="{FF2B5EF4-FFF2-40B4-BE49-F238E27FC236}">
                <a16:creationId xmlns:a16="http://schemas.microsoft.com/office/drawing/2014/main" id="{327CE863-E5E5-438A-854E-3C5D65297C3F}"/>
              </a:ext>
            </a:extLst>
          </p:cNvPr>
          <p:cNvSpPr/>
          <p:nvPr/>
        </p:nvSpPr>
        <p:spPr>
          <a:xfrm>
            <a:off x="4393340" y="2202689"/>
            <a:ext cx="4593498" cy="3816429"/>
          </a:xfrm>
          <a:prstGeom prst="rect">
            <a:avLst/>
          </a:prstGeom>
          <a:ln w="38100">
            <a:solidFill>
              <a:schemeClr val="accent2"/>
            </a:solidFill>
          </a:ln>
        </p:spPr>
        <p:txBody>
          <a:bodyPr wrap="square" anchor="ctr">
            <a:spAutoFit/>
          </a:bodyPr>
          <a:lstStyle/>
          <a:p>
            <a:r>
              <a:rPr lang="en-US" sz="2200" b="1" u="sng" dirty="0"/>
              <a:t>Note</a:t>
            </a:r>
            <a:r>
              <a:rPr lang="en-US" sz="2200" b="1" dirty="0"/>
              <a:t>:</a:t>
            </a:r>
            <a:endParaRPr lang="en-IN" sz="2200" b="1" dirty="0"/>
          </a:p>
          <a:p>
            <a:pPr marL="342900" lvl="0" indent="-342900">
              <a:buFont typeface="Wingdings" panose="05000000000000000000" pitchFamily="2" charset="2"/>
              <a:buChar char="Ø"/>
            </a:pPr>
            <a:r>
              <a:rPr lang="en-US" sz="2200" dirty="0"/>
              <a:t>No such ceiling on total fees of the Firm would be applicable where such fees does not exceed </a:t>
            </a:r>
            <a:r>
              <a:rPr lang="en-US" sz="2200" b="1" dirty="0"/>
              <a:t>Rs.5 Lakhs.</a:t>
            </a:r>
            <a:endParaRPr lang="en-IN" sz="2200" dirty="0"/>
          </a:p>
          <a:p>
            <a:pPr marL="342900" lvl="0" indent="-342900">
              <a:buFont typeface="Wingdings" panose="05000000000000000000" pitchFamily="2" charset="2"/>
              <a:buChar char="Ø"/>
            </a:pPr>
            <a:r>
              <a:rPr lang="en-US" sz="2200" dirty="0"/>
              <a:t>No such ceiling on the total fees would be applicable in the case of audit of </a:t>
            </a:r>
            <a:r>
              <a:rPr lang="en-US" sz="2200" b="1" dirty="0"/>
              <a:t>Government</a:t>
            </a:r>
            <a:r>
              <a:rPr lang="en-US" sz="2200" dirty="0"/>
              <a:t> Companies, public undertakings, nationalized banks, public financial institutions or Government appointments.</a:t>
            </a:r>
            <a:endParaRPr lang="en-IN" sz="2200" dirty="0"/>
          </a:p>
        </p:txBody>
      </p:sp>
      <p:sp>
        <p:nvSpPr>
          <p:cNvPr id="5" name="Freeform: Shape 4">
            <a:extLst>
              <a:ext uri="{FF2B5EF4-FFF2-40B4-BE49-F238E27FC236}">
                <a16:creationId xmlns:a16="http://schemas.microsoft.com/office/drawing/2014/main" id="{4EC11F79-20F7-43F1-BA69-FB2CB76DEEE2}"/>
              </a:ext>
            </a:extLst>
          </p:cNvPr>
          <p:cNvSpPr/>
          <p:nvPr/>
        </p:nvSpPr>
        <p:spPr>
          <a:xfrm flipH="1">
            <a:off x="0" y="2167538"/>
            <a:ext cx="4322719" cy="3724449"/>
          </a:xfrm>
          <a:custGeom>
            <a:avLst/>
            <a:gdLst>
              <a:gd name="connsiteX0" fmla="*/ 2199473 w 3905587"/>
              <a:gd name="connsiteY0" fmla="*/ 1297594 h 3415124"/>
              <a:gd name="connsiteX1" fmla="*/ 2387676 w 3905587"/>
              <a:gd name="connsiteY1" fmla="*/ 2323881 h 3415124"/>
              <a:gd name="connsiteX2" fmla="*/ 2407168 w 3905587"/>
              <a:gd name="connsiteY2" fmla="*/ 1951127 h 3415124"/>
              <a:gd name="connsiteX3" fmla="*/ 2451628 w 3905587"/>
              <a:gd name="connsiteY3" fmla="*/ 1732472 h 3415124"/>
              <a:gd name="connsiteX4" fmla="*/ 2359660 w 3905587"/>
              <a:gd name="connsiteY4" fmla="*/ 1601519 h 3415124"/>
              <a:gd name="connsiteX5" fmla="*/ 2409603 w 3905587"/>
              <a:gd name="connsiteY5" fmla="*/ 1549141 h 3415124"/>
              <a:gd name="connsiteX6" fmla="*/ 2199473 w 3905587"/>
              <a:gd name="connsiteY6" fmla="*/ 1297594 h 3415124"/>
              <a:gd name="connsiteX7" fmla="*/ 2797583 w 3905587"/>
              <a:gd name="connsiteY7" fmla="*/ 1197705 h 3415124"/>
              <a:gd name="connsiteX8" fmla="*/ 2595371 w 3905587"/>
              <a:gd name="connsiteY8" fmla="*/ 1541222 h 3415124"/>
              <a:gd name="connsiteX9" fmla="*/ 2652622 w 3905587"/>
              <a:gd name="connsiteY9" fmla="*/ 1583858 h 3415124"/>
              <a:gd name="connsiteX10" fmla="*/ 2583189 w 3905587"/>
              <a:gd name="connsiteY10" fmla="*/ 1720289 h 3415124"/>
              <a:gd name="connsiteX11" fmla="*/ 2674549 w 3905587"/>
              <a:gd name="connsiteY11" fmla="*/ 2061370 h 3415124"/>
              <a:gd name="connsiteX12" fmla="*/ 2692821 w 3905587"/>
              <a:gd name="connsiteY12" fmla="*/ 2396360 h 3415124"/>
              <a:gd name="connsiteX13" fmla="*/ 2797583 w 3905587"/>
              <a:gd name="connsiteY13" fmla="*/ 1197705 h 3415124"/>
              <a:gd name="connsiteX14" fmla="*/ 2456503 w 3905587"/>
              <a:gd name="connsiteY14" fmla="*/ 880 h 3415124"/>
              <a:gd name="connsiteX15" fmla="*/ 2877980 w 3905587"/>
              <a:gd name="connsiteY15" fmla="*/ 275571 h 3415124"/>
              <a:gd name="connsiteX16" fmla="*/ 2910261 w 3905587"/>
              <a:gd name="connsiteY16" fmla="*/ 619697 h 3415124"/>
              <a:gd name="connsiteX17" fmla="*/ 2862143 w 3905587"/>
              <a:gd name="connsiteY17" fmla="*/ 828608 h 3415124"/>
              <a:gd name="connsiteX18" fmla="*/ 2801846 w 3905587"/>
              <a:gd name="connsiteY18" fmla="*/ 946158 h 3415124"/>
              <a:gd name="connsiteX19" fmla="*/ 2753120 w 3905587"/>
              <a:gd name="connsiteY19" fmla="*/ 1147761 h 3415124"/>
              <a:gd name="connsiteX20" fmla="*/ 2974212 w 3905587"/>
              <a:gd name="connsiteY20" fmla="*/ 1296374 h 3415124"/>
              <a:gd name="connsiteX21" fmla="*/ 3169117 w 3905587"/>
              <a:gd name="connsiteY21" fmla="*/ 1359720 h 3415124"/>
              <a:gd name="connsiteX22" fmla="*/ 3517504 w 3905587"/>
              <a:gd name="connsiteY22" fmla="*/ 1458998 h 3415124"/>
              <a:gd name="connsiteX23" fmla="*/ 3716672 w 3905587"/>
              <a:gd name="connsiteY23" fmla="*/ 1680091 h 3415124"/>
              <a:gd name="connsiteX24" fmla="*/ 3768442 w 3905587"/>
              <a:gd name="connsiteY24" fmla="*/ 1891438 h 3415124"/>
              <a:gd name="connsiteX25" fmla="*/ 3870158 w 3905587"/>
              <a:gd name="connsiteY25" fmla="*/ 2217901 h 3415124"/>
              <a:gd name="connsiteX26" fmla="*/ 3891475 w 3905587"/>
              <a:gd name="connsiteY26" fmla="*/ 2403516 h 3415124"/>
              <a:gd name="connsiteX27" fmla="*/ 3892990 w 3905587"/>
              <a:gd name="connsiteY27" fmla="*/ 2409750 h 3415124"/>
              <a:gd name="connsiteX28" fmla="*/ 3892990 w 3905587"/>
              <a:gd name="connsiteY28" fmla="*/ 2948182 h 3415124"/>
              <a:gd name="connsiteX29" fmla="*/ 3905587 w 3905587"/>
              <a:gd name="connsiteY29" fmla="*/ 2948182 h 3415124"/>
              <a:gd name="connsiteX30" fmla="*/ 3905587 w 3905587"/>
              <a:gd name="connsiteY30" fmla="*/ 3405382 h 3415124"/>
              <a:gd name="connsiteX31" fmla="*/ 3892990 w 3905587"/>
              <a:gd name="connsiteY31" fmla="*/ 3405382 h 3415124"/>
              <a:gd name="connsiteX32" fmla="*/ 3892990 w 3905587"/>
              <a:gd name="connsiteY32" fmla="*/ 3415124 h 3415124"/>
              <a:gd name="connsiteX33" fmla="*/ 3830567 w 3905587"/>
              <a:gd name="connsiteY33" fmla="*/ 3412291 h 3415124"/>
              <a:gd name="connsiteX34" fmla="*/ 3812433 w 3905587"/>
              <a:gd name="connsiteY34" fmla="*/ 3405382 h 3415124"/>
              <a:gd name="connsiteX35" fmla="*/ 3087122 w 3905587"/>
              <a:gd name="connsiteY35" fmla="*/ 3405382 h 3415124"/>
              <a:gd name="connsiteX36" fmla="*/ 3087122 w 3905587"/>
              <a:gd name="connsiteY36" fmla="*/ 3398649 h 3415124"/>
              <a:gd name="connsiteX37" fmla="*/ 1524623 w 3905587"/>
              <a:gd name="connsiteY37" fmla="*/ 3395239 h 3415124"/>
              <a:gd name="connsiteX38" fmla="*/ 1546550 w 3905587"/>
              <a:gd name="connsiteY38" fmla="*/ 3029794 h 3415124"/>
              <a:gd name="connsiteX39" fmla="*/ 1191459 w 3905587"/>
              <a:gd name="connsiteY39" fmla="*/ 3297178 h 3415124"/>
              <a:gd name="connsiteX40" fmla="*/ 771201 w 3905587"/>
              <a:gd name="connsiteY40" fmla="*/ 3186326 h 3415124"/>
              <a:gd name="connsiteX41" fmla="*/ 580561 w 3905587"/>
              <a:gd name="connsiteY41" fmla="*/ 3080347 h 3415124"/>
              <a:gd name="connsiteX42" fmla="*/ 400885 w 3905587"/>
              <a:gd name="connsiteY42" fmla="*/ 2928078 h 3415124"/>
              <a:gd name="connsiteX43" fmla="*/ 444738 w 3905587"/>
              <a:gd name="connsiteY43" fmla="*/ 2772767 h 3415124"/>
              <a:gd name="connsiteX44" fmla="*/ 220600 w 3905587"/>
              <a:gd name="connsiteY44" fmla="*/ 2597963 h 3415124"/>
              <a:gd name="connsiteX45" fmla="*/ 116449 w 3905587"/>
              <a:gd name="connsiteY45" fmla="*/ 2491375 h 3415124"/>
              <a:gd name="connsiteX46" fmla="*/ 64677 w 3905587"/>
              <a:gd name="connsiteY46" fmla="*/ 2377479 h 3415124"/>
              <a:gd name="connsiteX47" fmla="*/ 27524 w 3905587"/>
              <a:gd name="connsiteY47" fmla="*/ 2224600 h 3415124"/>
              <a:gd name="connsiteX48" fmla="*/ 11687 w 3905587"/>
              <a:gd name="connsiteY48" fmla="*/ 2118014 h 3415124"/>
              <a:gd name="connsiteX49" fmla="*/ 315615 w 3905587"/>
              <a:gd name="connsiteY49" fmla="*/ 2248355 h 3415124"/>
              <a:gd name="connsiteX50" fmla="*/ 335715 w 3905587"/>
              <a:gd name="connsiteY50" fmla="*/ 1945646 h 3415124"/>
              <a:gd name="connsiteX51" fmla="*/ 516609 w 3905587"/>
              <a:gd name="connsiteY51" fmla="*/ 2317788 h 3415124"/>
              <a:gd name="connsiteX52" fmla="*/ 591525 w 3905587"/>
              <a:gd name="connsiteY52" fmla="*/ 2515128 h 3415124"/>
              <a:gd name="connsiteX53" fmla="*/ 903977 w 3905587"/>
              <a:gd name="connsiteY53" fmla="*/ 2661915 h 3415124"/>
              <a:gd name="connsiteX54" fmla="*/ 1139080 w 3905587"/>
              <a:gd name="connsiteY54" fmla="*/ 2724041 h 3415124"/>
              <a:gd name="connsiteX55" fmla="*/ 1209122 w 3905587"/>
              <a:gd name="connsiteY55" fmla="*/ 2551063 h 3415124"/>
              <a:gd name="connsiteX56" fmla="*/ 1357126 w 3905587"/>
              <a:gd name="connsiteY56" fmla="*/ 2155167 h 3415124"/>
              <a:gd name="connsiteX57" fmla="*/ 1338854 w 3905587"/>
              <a:gd name="connsiteY57" fmla="*/ 2040052 h 3415124"/>
              <a:gd name="connsiteX58" fmla="*/ 1529495 w 3905587"/>
              <a:gd name="connsiteY58" fmla="*/ 1602739 h 3415124"/>
              <a:gd name="connsiteX59" fmla="*/ 2028324 w 3905587"/>
              <a:gd name="connsiteY59" fmla="*/ 1396264 h 3415124"/>
              <a:gd name="connsiteX60" fmla="*/ 2199473 w 3905587"/>
              <a:gd name="connsiteY60" fmla="*/ 1197705 h 3415124"/>
              <a:gd name="connsiteX61" fmla="*/ 2141611 w 3905587"/>
              <a:gd name="connsiteY61" fmla="*/ 963213 h 3415124"/>
              <a:gd name="connsiteX62" fmla="*/ 2064259 w 3905587"/>
              <a:gd name="connsiteY62" fmla="*/ 848097 h 3415124"/>
              <a:gd name="connsiteX63" fmla="*/ 2028324 w 3905587"/>
              <a:gd name="connsiteY63" fmla="*/ 623958 h 3415124"/>
              <a:gd name="connsiteX64" fmla="*/ 2456503 w 3905587"/>
              <a:gd name="connsiteY64" fmla="*/ 880 h 3415124"/>
              <a:gd name="connsiteX0" fmla="*/ 2199473 w 3981787"/>
              <a:gd name="connsiteY0" fmla="*/ 1297594 h 3415124"/>
              <a:gd name="connsiteX1" fmla="*/ 2387676 w 3981787"/>
              <a:gd name="connsiteY1" fmla="*/ 2323881 h 3415124"/>
              <a:gd name="connsiteX2" fmla="*/ 2407168 w 3981787"/>
              <a:gd name="connsiteY2" fmla="*/ 1951127 h 3415124"/>
              <a:gd name="connsiteX3" fmla="*/ 2451628 w 3981787"/>
              <a:gd name="connsiteY3" fmla="*/ 1732472 h 3415124"/>
              <a:gd name="connsiteX4" fmla="*/ 2359660 w 3981787"/>
              <a:gd name="connsiteY4" fmla="*/ 1601519 h 3415124"/>
              <a:gd name="connsiteX5" fmla="*/ 2409603 w 3981787"/>
              <a:gd name="connsiteY5" fmla="*/ 1549141 h 3415124"/>
              <a:gd name="connsiteX6" fmla="*/ 2199473 w 3981787"/>
              <a:gd name="connsiteY6" fmla="*/ 1297594 h 3415124"/>
              <a:gd name="connsiteX7" fmla="*/ 2797583 w 3981787"/>
              <a:gd name="connsiteY7" fmla="*/ 1197705 h 3415124"/>
              <a:gd name="connsiteX8" fmla="*/ 2595371 w 3981787"/>
              <a:gd name="connsiteY8" fmla="*/ 1541222 h 3415124"/>
              <a:gd name="connsiteX9" fmla="*/ 2652622 w 3981787"/>
              <a:gd name="connsiteY9" fmla="*/ 1583858 h 3415124"/>
              <a:gd name="connsiteX10" fmla="*/ 2583189 w 3981787"/>
              <a:gd name="connsiteY10" fmla="*/ 1720289 h 3415124"/>
              <a:gd name="connsiteX11" fmla="*/ 2674549 w 3981787"/>
              <a:gd name="connsiteY11" fmla="*/ 2061370 h 3415124"/>
              <a:gd name="connsiteX12" fmla="*/ 2692821 w 3981787"/>
              <a:gd name="connsiteY12" fmla="*/ 2396360 h 3415124"/>
              <a:gd name="connsiteX13" fmla="*/ 2797583 w 3981787"/>
              <a:gd name="connsiteY13" fmla="*/ 1197705 h 3415124"/>
              <a:gd name="connsiteX14" fmla="*/ 2456503 w 3981787"/>
              <a:gd name="connsiteY14" fmla="*/ 880 h 3415124"/>
              <a:gd name="connsiteX15" fmla="*/ 2877980 w 3981787"/>
              <a:gd name="connsiteY15" fmla="*/ 275571 h 3415124"/>
              <a:gd name="connsiteX16" fmla="*/ 2910261 w 3981787"/>
              <a:gd name="connsiteY16" fmla="*/ 619697 h 3415124"/>
              <a:gd name="connsiteX17" fmla="*/ 2862143 w 3981787"/>
              <a:gd name="connsiteY17" fmla="*/ 828608 h 3415124"/>
              <a:gd name="connsiteX18" fmla="*/ 2801846 w 3981787"/>
              <a:gd name="connsiteY18" fmla="*/ 946158 h 3415124"/>
              <a:gd name="connsiteX19" fmla="*/ 2753120 w 3981787"/>
              <a:gd name="connsiteY19" fmla="*/ 1147761 h 3415124"/>
              <a:gd name="connsiteX20" fmla="*/ 2974212 w 3981787"/>
              <a:gd name="connsiteY20" fmla="*/ 1296374 h 3415124"/>
              <a:gd name="connsiteX21" fmla="*/ 3169117 w 3981787"/>
              <a:gd name="connsiteY21" fmla="*/ 1359720 h 3415124"/>
              <a:gd name="connsiteX22" fmla="*/ 3517504 w 3981787"/>
              <a:gd name="connsiteY22" fmla="*/ 1458998 h 3415124"/>
              <a:gd name="connsiteX23" fmla="*/ 3716672 w 3981787"/>
              <a:gd name="connsiteY23" fmla="*/ 1680091 h 3415124"/>
              <a:gd name="connsiteX24" fmla="*/ 3768442 w 3981787"/>
              <a:gd name="connsiteY24" fmla="*/ 1891438 h 3415124"/>
              <a:gd name="connsiteX25" fmla="*/ 3870158 w 3981787"/>
              <a:gd name="connsiteY25" fmla="*/ 2217901 h 3415124"/>
              <a:gd name="connsiteX26" fmla="*/ 3891475 w 3981787"/>
              <a:gd name="connsiteY26" fmla="*/ 2403516 h 3415124"/>
              <a:gd name="connsiteX27" fmla="*/ 3892990 w 3981787"/>
              <a:gd name="connsiteY27" fmla="*/ 2409750 h 3415124"/>
              <a:gd name="connsiteX28" fmla="*/ 3892990 w 3981787"/>
              <a:gd name="connsiteY28" fmla="*/ 2948182 h 3415124"/>
              <a:gd name="connsiteX29" fmla="*/ 3981787 w 3981787"/>
              <a:gd name="connsiteY29" fmla="*/ 3014857 h 3415124"/>
              <a:gd name="connsiteX30" fmla="*/ 3905587 w 3981787"/>
              <a:gd name="connsiteY30" fmla="*/ 3405382 h 3415124"/>
              <a:gd name="connsiteX31" fmla="*/ 3892990 w 3981787"/>
              <a:gd name="connsiteY31" fmla="*/ 3405382 h 3415124"/>
              <a:gd name="connsiteX32" fmla="*/ 3892990 w 3981787"/>
              <a:gd name="connsiteY32" fmla="*/ 3415124 h 3415124"/>
              <a:gd name="connsiteX33" fmla="*/ 3830567 w 3981787"/>
              <a:gd name="connsiteY33" fmla="*/ 3412291 h 3415124"/>
              <a:gd name="connsiteX34" fmla="*/ 3812433 w 3981787"/>
              <a:gd name="connsiteY34" fmla="*/ 3405382 h 3415124"/>
              <a:gd name="connsiteX35" fmla="*/ 3087122 w 3981787"/>
              <a:gd name="connsiteY35" fmla="*/ 3405382 h 3415124"/>
              <a:gd name="connsiteX36" fmla="*/ 3087122 w 3981787"/>
              <a:gd name="connsiteY36" fmla="*/ 3398649 h 3415124"/>
              <a:gd name="connsiteX37" fmla="*/ 1524623 w 3981787"/>
              <a:gd name="connsiteY37" fmla="*/ 3395239 h 3415124"/>
              <a:gd name="connsiteX38" fmla="*/ 1546550 w 3981787"/>
              <a:gd name="connsiteY38" fmla="*/ 3029794 h 3415124"/>
              <a:gd name="connsiteX39" fmla="*/ 1191459 w 3981787"/>
              <a:gd name="connsiteY39" fmla="*/ 3297178 h 3415124"/>
              <a:gd name="connsiteX40" fmla="*/ 771201 w 3981787"/>
              <a:gd name="connsiteY40" fmla="*/ 3186326 h 3415124"/>
              <a:gd name="connsiteX41" fmla="*/ 580561 w 3981787"/>
              <a:gd name="connsiteY41" fmla="*/ 3080347 h 3415124"/>
              <a:gd name="connsiteX42" fmla="*/ 400885 w 3981787"/>
              <a:gd name="connsiteY42" fmla="*/ 2928078 h 3415124"/>
              <a:gd name="connsiteX43" fmla="*/ 444738 w 3981787"/>
              <a:gd name="connsiteY43" fmla="*/ 2772767 h 3415124"/>
              <a:gd name="connsiteX44" fmla="*/ 220600 w 3981787"/>
              <a:gd name="connsiteY44" fmla="*/ 2597963 h 3415124"/>
              <a:gd name="connsiteX45" fmla="*/ 116449 w 3981787"/>
              <a:gd name="connsiteY45" fmla="*/ 2491375 h 3415124"/>
              <a:gd name="connsiteX46" fmla="*/ 64677 w 3981787"/>
              <a:gd name="connsiteY46" fmla="*/ 2377479 h 3415124"/>
              <a:gd name="connsiteX47" fmla="*/ 27524 w 3981787"/>
              <a:gd name="connsiteY47" fmla="*/ 2224600 h 3415124"/>
              <a:gd name="connsiteX48" fmla="*/ 11687 w 3981787"/>
              <a:gd name="connsiteY48" fmla="*/ 2118014 h 3415124"/>
              <a:gd name="connsiteX49" fmla="*/ 315615 w 3981787"/>
              <a:gd name="connsiteY49" fmla="*/ 2248355 h 3415124"/>
              <a:gd name="connsiteX50" fmla="*/ 335715 w 3981787"/>
              <a:gd name="connsiteY50" fmla="*/ 1945646 h 3415124"/>
              <a:gd name="connsiteX51" fmla="*/ 516609 w 3981787"/>
              <a:gd name="connsiteY51" fmla="*/ 2317788 h 3415124"/>
              <a:gd name="connsiteX52" fmla="*/ 591525 w 3981787"/>
              <a:gd name="connsiteY52" fmla="*/ 2515128 h 3415124"/>
              <a:gd name="connsiteX53" fmla="*/ 903977 w 3981787"/>
              <a:gd name="connsiteY53" fmla="*/ 2661915 h 3415124"/>
              <a:gd name="connsiteX54" fmla="*/ 1139080 w 3981787"/>
              <a:gd name="connsiteY54" fmla="*/ 2724041 h 3415124"/>
              <a:gd name="connsiteX55" fmla="*/ 1209122 w 3981787"/>
              <a:gd name="connsiteY55" fmla="*/ 2551063 h 3415124"/>
              <a:gd name="connsiteX56" fmla="*/ 1357126 w 3981787"/>
              <a:gd name="connsiteY56" fmla="*/ 2155167 h 3415124"/>
              <a:gd name="connsiteX57" fmla="*/ 1338854 w 3981787"/>
              <a:gd name="connsiteY57" fmla="*/ 2040052 h 3415124"/>
              <a:gd name="connsiteX58" fmla="*/ 1529495 w 3981787"/>
              <a:gd name="connsiteY58" fmla="*/ 1602739 h 3415124"/>
              <a:gd name="connsiteX59" fmla="*/ 2028324 w 3981787"/>
              <a:gd name="connsiteY59" fmla="*/ 1396264 h 3415124"/>
              <a:gd name="connsiteX60" fmla="*/ 2199473 w 3981787"/>
              <a:gd name="connsiteY60" fmla="*/ 1197705 h 3415124"/>
              <a:gd name="connsiteX61" fmla="*/ 2141611 w 3981787"/>
              <a:gd name="connsiteY61" fmla="*/ 963213 h 3415124"/>
              <a:gd name="connsiteX62" fmla="*/ 2064259 w 3981787"/>
              <a:gd name="connsiteY62" fmla="*/ 848097 h 3415124"/>
              <a:gd name="connsiteX63" fmla="*/ 2028324 w 3981787"/>
              <a:gd name="connsiteY63" fmla="*/ 623958 h 3415124"/>
              <a:gd name="connsiteX64" fmla="*/ 2456503 w 3981787"/>
              <a:gd name="connsiteY64" fmla="*/ 880 h 3415124"/>
              <a:gd name="connsiteX0" fmla="*/ 2199473 w 3981787"/>
              <a:gd name="connsiteY0" fmla="*/ 1297594 h 3415124"/>
              <a:gd name="connsiteX1" fmla="*/ 2387676 w 3981787"/>
              <a:gd name="connsiteY1" fmla="*/ 2323881 h 3415124"/>
              <a:gd name="connsiteX2" fmla="*/ 2407168 w 3981787"/>
              <a:gd name="connsiteY2" fmla="*/ 1951127 h 3415124"/>
              <a:gd name="connsiteX3" fmla="*/ 2451628 w 3981787"/>
              <a:gd name="connsiteY3" fmla="*/ 1732472 h 3415124"/>
              <a:gd name="connsiteX4" fmla="*/ 2359660 w 3981787"/>
              <a:gd name="connsiteY4" fmla="*/ 1601519 h 3415124"/>
              <a:gd name="connsiteX5" fmla="*/ 2409603 w 3981787"/>
              <a:gd name="connsiteY5" fmla="*/ 1549141 h 3415124"/>
              <a:gd name="connsiteX6" fmla="*/ 2199473 w 3981787"/>
              <a:gd name="connsiteY6" fmla="*/ 1297594 h 3415124"/>
              <a:gd name="connsiteX7" fmla="*/ 2797583 w 3981787"/>
              <a:gd name="connsiteY7" fmla="*/ 1197705 h 3415124"/>
              <a:gd name="connsiteX8" fmla="*/ 2595371 w 3981787"/>
              <a:gd name="connsiteY8" fmla="*/ 1541222 h 3415124"/>
              <a:gd name="connsiteX9" fmla="*/ 2652622 w 3981787"/>
              <a:gd name="connsiteY9" fmla="*/ 1583858 h 3415124"/>
              <a:gd name="connsiteX10" fmla="*/ 2583189 w 3981787"/>
              <a:gd name="connsiteY10" fmla="*/ 1720289 h 3415124"/>
              <a:gd name="connsiteX11" fmla="*/ 2674549 w 3981787"/>
              <a:gd name="connsiteY11" fmla="*/ 2061370 h 3415124"/>
              <a:gd name="connsiteX12" fmla="*/ 2692821 w 3981787"/>
              <a:gd name="connsiteY12" fmla="*/ 2396360 h 3415124"/>
              <a:gd name="connsiteX13" fmla="*/ 2797583 w 3981787"/>
              <a:gd name="connsiteY13" fmla="*/ 1197705 h 3415124"/>
              <a:gd name="connsiteX14" fmla="*/ 2456503 w 3981787"/>
              <a:gd name="connsiteY14" fmla="*/ 880 h 3415124"/>
              <a:gd name="connsiteX15" fmla="*/ 2877980 w 3981787"/>
              <a:gd name="connsiteY15" fmla="*/ 275571 h 3415124"/>
              <a:gd name="connsiteX16" fmla="*/ 2910261 w 3981787"/>
              <a:gd name="connsiteY16" fmla="*/ 619697 h 3415124"/>
              <a:gd name="connsiteX17" fmla="*/ 2862143 w 3981787"/>
              <a:gd name="connsiteY17" fmla="*/ 828608 h 3415124"/>
              <a:gd name="connsiteX18" fmla="*/ 2801846 w 3981787"/>
              <a:gd name="connsiteY18" fmla="*/ 946158 h 3415124"/>
              <a:gd name="connsiteX19" fmla="*/ 2753120 w 3981787"/>
              <a:gd name="connsiteY19" fmla="*/ 1147761 h 3415124"/>
              <a:gd name="connsiteX20" fmla="*/ 2974212 w 3981787"/>
              <a:gd name="connsiteY20" fmla="*/ 1296374 h 3415124"/>
              <a:gd name="connsiteX21" fmla="*/ 3169117 w 3981787"/>
              <a:gd name="connsiteY21" fmla="*/ 1359720 h 3415124"/>
              <a:gd name="connsiteX22" fmla="*/ 3517504 w 3981787"/>
              <a:gd name="connsiteY22" fmla="*/ 1458998 h 3415124"/>
              <a:gd name="connsiteX23" fmla="*/ 3716672 w 3981787"/>
              <a:gd name="connsiteY23" fmla="*/ 1680091 h 3415124"/>
              <a:gd name="connsiteX24" fmla="*/ 3768442 w 3981787"/>
              <a:gd name="connsiteY24" fmla="*/ 1891438 h 3415124"/>
              <a:gd name="connsiteX25" fmla="*/ 3870158 w 3981787"/>
              <a:gd name="connsiteY25" fmla="*/ 2217901 h 3415124"/>
              <a:gd name="connsiteX26" fmla="*/ 3891475 w 3981787"/>
              <a:gd name="connsiteY26" fmla="*/ 2403516 h 3415124"/>
              <a:gd name="connsiteX27" fmla="*/ 3892990 w 3981787"/>
              <a:gd name="connsiteY27" fmla="*/ 2409750 h 3415124"/>
              <a:gd name="connsiteX28" fmla="*/ 3940615 w 3981787"/>
              <a:gd name="connsiteY28" fmla="*/ 2805307 h 3415124"/>
              <a:gd name="connsiteX29" fmla="*/ 3981787 w 3981787"/>
              <a:gd name="connsiteY29" fmla="*/ 3014857 h 3415124"/>
              <a:gd name="connsiteX30" fmla="*/ 3905587 w 3981787"/>
              <a:gd name="connsiteY30" fmla="*/ 3405382 h 3415124"/>
              <a:gd name="connsiteX31" fmla="*/ 3892990 w 3981787"/>
              <a:gd name="connsiteY31" fmla="*/ 3405382 h 3415124"/>
              <a:gd name="connsiteX32" fmla="*/ 3892990 w 3981787"/>
              <a:gd name="connsiteY32" fmla="*/ 3415124 h 3415124"/>
              <a:gd name="connsiteX33" fmla="*/ 3830567 w 3981787"/>
              <a:gd name="connsiteY33" fmla="*/ 3412291 h 3415124"/>
              <a:gd name="connsiteX34" fmla="*/ 3812433 w 3981787"/>
              <a:gd name="connsiteY34" fmla="*/ 3405382 h 3415124"/>
              <a:gd name="connsiteX35" fmla="*/ 3087122 w 3981787"/>
              <a:gd name="connsiteY35" fmla="*/ 3405382 h 3415124"/>
              <a:gd name="connsiteX36" fmla="*/ 3087122 w 3981787"/>
              <a:gd name="connsiteY36" fmla="*/ 3398649 h 3415124"/>
              <a:gd name="connsiteX37" fmla="*/ 1524623 w 3981787"/>
              <a:gd name="connsiteY37" fmla="*/ 3395239 h 3415124"/>
              <a:gd name="connsiteX38" fmla="*/ 1546550 w 3981787"/>
              <a:gd name="connsiteY38" fmla="*/ 3029794 h 3415124"/>
              <a:gd name="connsiteX39" fmla="*/ 1191459 w 3981787"/>
              <a:gd name="connsiteY39" fmla="*/ 3297178 h 3415124"/>
              <a:gd name="connsiteX40" fmla="*/ 771201 w 3981787"/>
              <a:gd name="connsiteY40" fmla="*/ 3186326 h 3415124"/>
              <a:gd name="connsiteX41" fmla="*/ 580561 w 3981787"/>
              <a:gd name="connsiteY41" fmla="*/ 3080347 h 3415124"/>
              <a:gd name="connsiteX42" fmla="*/ 400885 w 3981787"/>
              <a:gd name="connsiteY42" fmla="*/ 2928078 h 3415124"/>
              <a:gd name="connsiteX43" fmla="*/ 444738 w 3981787"/>
              <a:gd name="connsiteY43" fmla="*/ 2772767 h 3415124"/>
              <a:gd name="connsiteX44" fmla="*/ 220600 w 3981787"/>
              <a:gd name="connsiteY44" fmla="*/ 2597963 h 3415124"/>
              <a:gd name="connsiteX45" fmla="*/ 116449 w 3981787"/>
              <a:gd name="connsiteY45" fmla="*/ 2491375 h 3415124"/>
              <a:gd name="connsiteX46" fmla="*/ 64677 w 3981787"/>
              <a:gd name="connsiteY46" fmla="*/ 2377479 h 3415124"/>
              <a:gd name="connsiteX47" fmla="*/ 27524 w 3981787"/>
              <a:gd name="connsiteY47" fmla="*/ 2224600 h 3415124"/>
              <a:gd name="connsiteX48" fmla="*/ 11687 w 3981787"/>
              <a:gd name="connsiteY48" fmla="*/ 2118014 h 3415124"/>
              <a:gd name="connsiteX49" fmla="*/ 315615 w 3981787"/>
              <a:gd name="connsiteY49" fmla="*/ 2248355 h 3415124"/>
              <a:gd name="connsiteX50" fmla="*/ 335715 w 3981787"/>
              <a:gd name="connsiteY50" fmla="*/ 1945646 h 3415124"/>
              <a:gd name="connsiteX51" fmla="*/ 516609 w 3981787"/>
              <a:gd name="connsiteY51" fmla="*/ 2317788 h 3415124"/>
              <a:gd name="connsiteX52" fmla="*/ 591525 w 3981787"/>
              <a:gd name="connsiteY52" fmla="*/ 2515128 h 3415124"/>
              <a:gd name="connsiteX53" fmla="*/ 903977 w 3981787"/>
              <a:gd name="connsiteY53" fmla="*/ 2661915 h 3415124"/>
              <a:gd name="connsiteX54" fmla="*/ 1139080 w 3981787"/>
              <a:gd name="connsiteY54" fmla="*/ 2724041 h 3415124"/>
              <a:gd name="connsiteX55" fmla="*/ 1209122 w 3981787"/>
              <a:gd name="connsiteY55" fmla="*/ 2551063 h 3415124"/>
              <a:gd name="connsiteX56" fmla="*/ 1357126 w 3981787"/>
              <a:gd name="connsiteY56" fmla="*/ 2155167 h 3415124"/>
              <a:gd name="connsiteX57" fmla="*/ 1338854 w 3981787"/>
              <a:gd name="connsiteY57" fmla="*/ 2040052 h 3415124"/>
              <a:gd name="connsiteX58" fmla="*/ 1529495 w 3981787"/>
              <a:gd name="connsiteY58" fmla="*/ 1602739 h 3415124"/>
              <a:gd name="connsiteX59" fmla="*/ 2028324 w 3981787"/>
              <a:gd name="connsiteY59" fmla="*/ 1396264 h 3415124"/>
              <a:gd name="connsiteX60" fmla="*/ 2199473 w 3981787"/>
              <a:gd name="connsiteY60" fmla="*/ 1197705 h 3415124"/>
              <a:gd name="connsiteX61" fmla="*/ 2141611 w 3981787"/>
              <a:gd name="connsiteY61" fmla="*/ 963213 h 3415124"/>
              <a:gd name="connsiteX62" fmla="*/ 2064259 w 3981787"/>
              <a:gd name="connsiteY62" fmla="*/ 848097 h 3415124"/>
              <a:gd name="connsiteX63" fmla="*/ 2028324 w 3981787"/>
              <a:gd name="connsiteY63" fmla="*/ 623958 h 3415124"/>
              <a:gd name="connsiteX64" fmla="*/ 2456503 w 3981787"/>
              <a:gd name="connsiteY64" fmla="*/ 880 h 3415124"/>
              <a:gd name="connsiteX0" fmla="*/ 2199473 w 3962737"/>
              <a:gd name="connsiteY0" fmla="*/ 1297594 h 3415124"/>
              <a:gd name="connsiteX1" fmla="*/ 2387676 w 3962737"/>
              <a:gd name="connsiteY1" fmla="*/ 2323881 h 3415124"/>
              <a:gd name="connsiteX2" fmla="*/ 2407168 w 3962737"/>
              <a:gd name="connsiteY2" fmla="*/ 1951127 h 3415124"/>
              <a:gd name="connsiteX3" fmla="*/ 2451628 w 3962737"/>
              <a:gd name="connsiteY3" fmla="*/ 1732472 h 3415124"/>
              <a:gd name="connsiteX4" fmla="*/ 2359660 w 3962737"/>
              <a:gd name="connsiteY4" fmla="*/ 1601519 h 3415124"/>
              <a:gd name="connsiteX5" fmla="*/ 2409603 w 3962737"/>
              <a:gd name="connsiteY5" fmla="*/ 1549141 h 3415124"/>
              <a:gd name="connsiteX6" fmla="*/ 2199473 w 3962737"/>
              <a:gd name="connsiteY6" fmla="*/ 1297594 h 3415124"/>
              <a:gd name="connsiteX7" fmla="*/ 2797583 w 3962737"/>
              <a:gd name="connsiteY7" fmla="*/ 1197705 h 3415124"/>
              <a:gd name="connsiteX8" fmla="*/ 2595371 w 3962737"/>
              <a:gd name="connsiteY8" fmla="*/ 1541222 h 3415124"/>
              <a:gd name="connsiteX9" fmla="*/ 2652622 w 3962737"/>
              <a:gd name="connsiteY9" fmla="*/ 1583858 h 3415124"/>
              <a:gd name="connsiteX10" fmla="*/ 2583189 w 3962737"/>
              <a:gd name="connsiteY10" fmla="*/ 1720289 h 3415124"/>
              <a:gd name="connsiteX11" fmla="*/ 2674549 w 3962737"/>
              <a:gd name="connsiteY11" fmla="*/ 2061370 h 3415124"/>
              <a:gd name="connsiteX12" fmla="*/ 2692821 w 3962737"/>
              <a:gd name="connsiteY12" fmla="*/ 2396360 h 3415124"/>
              <a:gd name="connsiteX13" fmla="*/ 2797583 w 3962737"/>
              <a:gd name="connsiteY13" fmla="*/ 1197705 h 3415124"/>
              <a:gd name="connsiteX14" fmla="*/ 2456503 w 3962737"/>
              <a:gd name="connsiteY14" fmla="*/ 880 h 3415124"/>
              <a:gd name="connsiteX15" fmla="*/ 2877980 w 3962737"/>
              <a:gd name="connsiteY15" fmla="*/ 275571 h 3415124"/>
              <a:gd name="connsiteX16" fmla="*/ 2910261 w 3962737"/>
              <a:gd name="connsiteY16" fmla="*/ 619697 h 3415124"/>
              <a:gd name="connsiteX17" fmla="*/ 2862143 w 3962737"/>
              <a:gd name="connsiteY17" fmla="*/ 828608 h 3415124"/>
              <a:gd name="connsiteX18" fmla="*/ 2801846 w 3962737"/>
              <a:gd name="connsiteY18" fmla="*/ 946158 h 3415124"/>
              <a:gd name="connsiteX19" fmla="*/ 2753120 w 3962737"/>
              <a:gd name="connsiteY19" fmla="*/ 1147761 h 3415124"/>
              <a:gd name="connsiteX20" fmla="*/ 2974212 w 3962737"/>
              <a:gd name="connsiteY20" fmla="*/ 1296374 h 3415124"/>
              <a:gd name="connsiteX21" fmla="*/ 3169117 w 3962737"/>
              <a:gd name="connsiteY21" fmla="*/ 1359720 h 3415124"/>
              <a:gd name="connsiteX22" fmla="*/ 3517504 w 3962737"/>
              <a:gd name="connsiteY22" fmla="*/ 1458998 h 3415124"/>
              <a:gd name="connsiteX23" fmla="*/ 3716672 w 3962737"/>
              <a:gd name="connsiteY23" fmla="*/ 1680091 h 3415124"/>
              <a:gd name="connsiteX24" fmla="*/ 3768442 w 3962737"/>
              <a:gd name="connsiteY24" fmla="*/ 1891438 h 3415124"/>
              <a:gd name="connsiteX25" fmla="*/ 3870158 w 3962737"/>
              <a:gd name="connsiteY25" fmla="*/ 2217901 h 3415124"/>
              <a:gd name="connsiteX26" fmla="*/ 3891475 w 3962737"/>
              <a:gd name="connsiteY26" fmla="*/ 2403516 h 3415124"/>
              <a:gd name="connsiteX27" fmla="*/ 3892990 w 3962737"/>
              <a:gd name="connsiteY27" fmla="*/ 2409750 h 3415124"/>
              <a:gd name="connsiteX28" fmla="*/ 3940615 w 3962737"/>
              <a:gd name="connsiteY28" fmla="*/ 2805307 h 3415124"/>
              <a:gd name="connsiteX29" fmla="*/ 3962737 w 3962737"/>
              <a:gd name="connsiteY29" fmla="*/ 3129157 h 3415124"/>
              <a:gd name="connsiteX30" fmla="*/ 3905587 w 3962737"/>
              <a:gd name="connsiteY30" fmla="*/ 3405382 h 3415124"/>
              <a:gd name="connsiteX31" fmla="*/ 3892990 w 3962737"/>
              <a:gd name="connsiteY31" fmla="*/ 3405382 h 3415124"/>
              <a:gd name="connsiteX32" fmla="*/ 3892990 w 3962737"/>
              <a:gd name="connsiteY32" fmla="*/ 3415124 h 3415124"/>
              <a:gd name="connsiteX33" fmla="*/ 3830567 w 3962737"/>
              <a:gd name="connsiteY33" fmla="*/ 3412291 h 3415124"/>
              <a:gd name="connsiteX34" fmla="*/ 3812433 w 3962737"/>
              <a:gd name="connsiteY34" fmla="*/ 3405382 h 3415124"/>
              <a:gd name="connsiteX35" fmla="*/ 3087122 w 3962737"/>
              <a:gd name="connsiteY35" fmla="*/ 3405382 h 3415124"/>
              <a:gd name="connsiteX36" fmla="*/ 3087122 w 3962737"/>
              <a:gd name="connsiteY36" fmla="*/ 3398649 h 3415124"/>
              <a:gd name="connsiteX37" fmla="*/ 1524623 w 3962737"/>
              <a:gd name="connsiteY37" fmla="*/ 3395239 h 3415124"/>
              <a:gd name="connsiteX38" fmla="*/ 1546550 w 3962737"/>
              <a:gd name="connsiteY38" fmla="*/ 3029794 h 3415124"/>
              <a:gd name="connsiteX39" fmla="*/ 1191459 w 3962737"/>
              <a:gd name="connsiteY39" fmla="*/ 3297178 h 3415124"/>
              <a:gd name="connsiteX40" fmla="*/ 771201 w 3962737"/>
              <a:gd name="connsiteY40" fmla="*/ 3186326 h 3415124"/>
              <a:gd name="connsiteX41" fmla="*/ 580561 w 3962737"/>
              <a:gd name="connsiteY41" fmla="*/ 3080347 h 3415124"/>
              <a:gd name="connsiteX42" fmla="*/ 400885 w 3962737"/>
              <a:gd name="connsiteY42" fmla="*/ 2928078 h 3415124"/>
              <a:gd name="connsiteX43" fmla="*/ 444738 w 3962737"/>
              <a:gd name="connsiteY43" fmla="*/ 2772767 h 3415124"/>
              <a:gd name="connsiteX44" fmla="*/ 220600 w 3962737"/>
              <a:gd name="connsiteY44" fmla="*/ 2597963 h 3415124"/>
              <a:gd name="connsiteX45" fmla="*/ 116449 w 3962737"/>
              <a:gd name="connsiteY45" fmla="*/ 2491375 h 3415124"/>
              <a:gd name="connsiteX46" fmla="*/ 64677 w 3962737"/>
              <a:gd name="connsiteY46" fmla="*/ 2377479 h 3415124"/>
              <a:gd name="connsiteX47" fmla="*/ 27524 w 3962737"/>
              <a:gd name="connsiteY47" fmla="*/ 2224600 h 3415124"/>
              <a:gd name="connsiteX48" fmla="*/ 11687 w 3962737"/>
              <a:gd name="connsiteY48" fmla="*/ 2118014 h 3415124"/>
              <a:gd name="connsiteX49" fmla="*/ 315615 w 3962737"/>
              <a:gd name="connsiteY49" fmla="*/ 2248355 h 3415124"/>
              <a:gd name="connsiteX50" fmla="*/ 335715 w 3962737"/>
              <a:gd name="connsiteY50" fmla="*/ 1945646 h 3415124"/>
              <a:gd name="connsiteX51" fmla="*/ 516609 w 3962737"/>
              <a:gd name="connsiteY51" fmla="*/ 2317788 h 3415124"/>
              <a:gd name="connsiteX52" fmla="*/ 591525 w 3962737"/>
              <a:gd name="connsiteY52" fmla="*/ 2515128 h 3415124"/>
              <a:gd name="connsiteX53" fmla="*/ 903977 w 3962737"/>
              <a:gd name="connsiteY53" fmla="*/ 2661915 h 3415124"/>
              <a:gd name="connsiteX54" fmla="*/ 1139080 w 3962737"/>
              <a:gd name="connsiteY54" fmla="*/ 2724041 h 3415124"/>
              <a:gd name="connsiteX55" fmla="*/ 1209122 w 3962737"/>
              <a:gd name="connsiteY55" fmla="*/ 2551063 h 3415124"/>
              <a:gd name="connsiteX56" fmla="*/ 1357126 w 3962737"/>
              <a:gd name="connsiteY56" fmla="*/ 2155167 h 3415124"/>
              <a:gd name="connsiteX57" fmla="*/ 1338854 w 3962737"/>
              <a:gd name="connsiteY57" fmla="*/ 2040052 h 3415124"/>
              <a:gd name="connsiteX58" fmla="*/ 1529495 w 3962737"/>
              <a:gd name="connsiteY58" fmla="*/ 1602739 h 3415124"/>
              <a:gd name="connsiteX59" fmla="*/ 2028324 w 3962737"/>
              <a:gd name="connsiteY59" fmla="*/ 1396264 h 3415124"/>
              <a:gd name="connsiteX60" fmla="*/ 2199473 w 3962737"/>
              <a:gd name="connsiteY60" fmla="*/ 1197705 h 3415124"/>
              <a:gd name="connsiteX61" fmla="*/ 2141611 w 3962737"/>
              <a:gd name="connsiteY61" fmla="*/ 963213 h 3415124"/>
              <a:gd name="connsiteX62" fmla="*/ 2064259 w 3962737"/>
              <a:gd name="connsiteY62" fmla="*/ 848097 h 3415124"/>
              <a:gd name="connsiteX63" fmla="*/ 2028324 w 3962737"/>
              <a:gd name="connsiteY63" fmla="*/ 623958 h 3415124"/>
              <a:gd name="connsiteX64" fmla="*/ 2456503 w 3962737"/>
              <a:gd name="connsiteY64" fmla="*/ 880 h 3415124"/>
              <a:gd name="connsiteX0" fmla="*/ 2199473 w 3962737"/>
              <a:gd name="connsiteY0" fmla="*/ 1297594 h 3415124"/>
              <a:gd name="connsiteX1" fmla="*/ 2387676 w 3962737"/>
              <a:gd name="connsiteY1" fmla="*/ 2323881 h 3415124"/>
              <a:gd name="connsiteX2" fmla="*/ 2407168 w 3962737"/>
              <a:gd name="connsiteY2" fmla="*/ 1951127 h 3415124"/>
              <a:gd name="connsiteX3" fmla="*/ 2451628 w 3962737"/>
              <a:gd name="connsiteY3" fmla="*/ 1732472 h 3415124"/>
              <a:gd name="connsiteX4" fmla="*/ 2359660 w 3962737"/>
              <a:gd name="connsiteY4" fmla="*/ 1601519 h 3415124"/>
              <a:gd name="connsiteX5" fmla="*/ 2409603 w 3962737"/>
              <a:gd name="connsiteY5" fmla="*/ 1549141 h 3415124"/>
              <a:gd name="connsiteX6" fmla="*/ 2199473 w 3962737"/>
              <a:gd name="connsiteY6" fmla="*/ 1297594 h 3415124"/>
              <a:gd name="connsiteX7" fmla="*/ 2797583 w 3962737"/>
              <a:gd name="connsiteY7" fmla="*/ 1197705 h 3415124"/>
              <a:gd name="connsiteX8" fmla="*/ 2595371 w 3962737"/>
              <a:gd name="connsiteY8" fmla="*/ 1541222 h 3415124"/>
              <a:gd name="connsiteX9" fmla="*/ 2652622 w 3962737"/>
              <a:gd name="connsiteY9" fmla="*/ 1583858 h 3415124"/>
              <a:gd name="connsiteX10" fmla="*/ 2583189 w 3962737"/>
              <a:gd name="connsiteY10" fmla="*/ 1720289 h 3415124"/>
              <a:gd name="connsiteX11" fmla="*/ 2674549 w 3962737"/>
              <a:gd name="connsiteY11" fmla="*/ 2061370 h 3415124"/>
              <a:gd name="connsiteX12" fmla="*/ 2692821 w 3962737"/>
              <a:gd name="connsiteY12" fmla="*/ 2396360 h 3415124"/>
              <a:gd name="connsiteX13" fmla="*/ 2797583 w 3962737"/>
              <a:gd name="connsiteY13" fmla="*/ 1197705 h 3415124"/>
              <a:gd name="connsiteX14" fmla="*/ 2456503 w 3962737"/>
              <a:gd name="connsiteY14" fmla="*/ 880 h 3415124"/>
              <a:gd name="connsiteX15" fmla="*/ 2877980 w 3962737"/>
              <a:gd name="connsiteY15" fmla="*/ 275571 h 3415124"/>
              <a:gd name="connsiteX16" fmla="*/ 2910261 w 3962737"/>
              <a:gd name="connsiteY16" fmla="*/ 619697 h 3415124"/>
              <a:gd name="connsiteX17" fmla="*/ 2862143 w 3962737"/>
              <a:gd name="connsiteY17" fmla="*/ 828608 h 3415124"/>
              <a:gd name="connsiteX18" fmla="*/ 2801846 w 3962737"/>
              <a:gd name="connsiteY18" fmla="*/ 946158 h 3415124"/>
              <a:gd name="connsiteX19" fmla="*/ 2753120 w 3962737"/>
              <a:gd name="connsiteY19" fmla="*/ 1147761 h 3415124"/>
              <a:gd name="connsiteX20" fmla="*/ 2974212 w 3962737"/>
              <a:gd name="connsiteY20" fmla="*/ 1296374 h 3415124"/>
              <a:gd name="connsiteX21" fmla="*/ 3169117 w 3962737"/>
              <a:gd name="connsiteY21" fmla="*/ 1359720 h 3415124"/>
              <a:gd name="connsiteX22" fmla="*/ 3517504 w 3962737"/>
              <a:gd name="connsiteY22" fmla="*/ 1458998 h 3415124"/>
              <a:gd name="connsiteX23" fmla="*/ 3716672 w 3962737"/>
              <a:gd name="connsiteY23" fmla="*/ 1680091 h 3415124"/>
              <a:gd name="connsiteX24" fmla="*/ 3768442 w 3962737"/>
              <a:gd name="connsiteY24" fmla="*/ 1891438 h 3415124"/>
              <a:gd name="connsiteX25" fmla="*/ 3870158 w 3962737"/>
              <a:gd name="connsiteY25" fmla="*/ 2217901 h 3415124"/>
              <a:gd name="connsiteX26" fmla="*/ 3891475 w 3962737"/>
              <a:gd name="connsiteY26" fmla="*/ 2403516 h 3415124"/>
              <a:gd name="connsiteX27" fmla="*/ 3892990 w 3962737"/>
              <a:gd name="connsiteY27" fmla="*/ 2409750 h 3415124"/>
              <a:gd name="connsiteX28" fmla="*/ 3940615 w 3962737"/>
              <a:gd name="connsiteY28" fmla="*/ 2805307 h 3415124"/>
              <a:gd name="connsiteX29" fmla="*/ 3962737 w 3962737"/>
              <a:gd name="connsiteY29" fmla="*/ 3129157 h 3415124"/>
              <a:gd name="connsiteX30" fmla="*/ 3905587 w 3962737"/>
              <a:gd name="connsiteY30" fmla="*/ 3405382 h 3415124"/>
              <a:gd name="connsiteX31" fmla="*/ 3892990 w 3962737"/>
              <a:gd name="connsiteY31" fmla="*/ 3405382 h 3415124"/>
              <a:gd name="connsiteX32" fmla="*/ 3892990 w 3962737"/>
              <a:gd name="connsiteY32" fmla="*/ 3415124 h 3415124"/>
              <a:gd name="connsiteX33" fmla="*/ 3830567 w 3962737"/>
              <a:gd name="connsiteY33" fmla="*/ 3412291 h 3415124"/>
              <a:gd name="connsiteX34" fmla="*/ 3087122 w 3962737"/>
              <a:gd name="connsiteY34" fmla="*/ 3405382 h 3415124"/>
              <a:gd name="connsiteX35" fmla="*/ 3087122 w 3962737"/>
              <a:gd name="connsiteY35" fmla="*/ 3398649 h 3415124"/>
              <a:gd name="connsiteX36" fmla="*/ 1524623 w 3962737"/>
              <a:gd name="connsiteY36" fmla="*/ 3395239 h 3415124"/>
              <a:gd name="connsiteX37" fmla="*/ 1546550 w 3962737"/>
              <a:gd name="connsiteY37" fmla="*/ 3029794 h 3415124"/>
              <a:gd name="connsiteX38" fmla="*/ 1191459 w 3962737"/>
              <a:gd name="connsiteY38" fmla="*/ 3297178 h 3415124"/>
              <a:gd name="connsiteX39" fmla="*/ 771201 w 3962737"/>
              <a:gd name="connsiteY39" fmla="*/ 3186326 h 3415124"/>
              <a:gd name="connsiteX40" fmla="*/ 580561 w 3962737"/>
              <a:gd name="connsiteY40" fmla="*/ 3080347 h 3415124"/>
              <a:gd name="connsiteX41" fmla="*/ 400885 w 3962737"/>
              <a:gd name="connsiteY41" fmla="*/ 2928078 h 3415124"/>
              <a:gd name="connsiteX42" fmla="*/ 444738 w 3962737"/>
              <a:gd name="connsiteY42" fmla="*/ 2772767 h 3415124"/>
              <a:gd name="connsiteX43" fmla="*/ 220600 w 3962737"/>
              <a:gd name="connsiteY43" fmla="*/ 2597963 h 3415124"/>
              <a:gd name="connsiteX44" fmla="*/ 116449 w 3962737"/>
              <a:gd name="connsiteY44" fmla="*/ 2491375 h 3415124"/>
              <a:gd name="connsiteX45" fmla="*/ 64677 w 3962737"/>
              <a:gd name="connsiteY45" fmla="*/ 2377479 h 3415124"/>
              <a:gd name="connsiteX46" fmla="*/ 27524 w 3962737"/>
              <a:gd name="connsiteY46" fmla="*/ 2224600 h 3415124"/>
              <a:gd name="connsiteX47" fmla="*/ 11687 w 3962737"/>
              <a:gd name="connsiteY47" fmla="*/ 2118014 h 3415124"/>
              <a:gd name="connsiteX48" fmla="*/ 315615 w 3962737"/>
              <a:gd name="connsiteY48" fmla="*/ 2248355 h 3415124"/>
              <a:gd name="connsiteX49" fmla="*/ 335715 w 3962737"/>
              <a:gd name="connsiteY49" fmla="*/ 1945646 h 3415124"/>
              <a:gd name="connsiteX50" fmla="*/ 516609 w 3962737"/>
              <a:gd name="connsiteY50" fmla="*/ 2317788 h 3415124"/>
              <a:gd name="connsiteX51" fmla="*/ 591525 w 3962737"/>
              <a:gd name="connsiteY51" fmla="*/ 2515128 h 3415124"/>
              <a:gd name="connsiteX52" fmla="*/ 903977 w 3962737"/>
              <a:gd name="connsiteY52" fmla="*/ 2661915 h 3415124"/>
              <a:gd name="connsiteX53" fmla="*/ 1139080 w 3962737"/>
              <a:gd name="connsiteY53" fmla="*/ 2724041 h 3415124"/>
              <a:gd name="connsiteX54" fmla="*/ 1209122 w 3962737"/>
              <a:gd name="connsiteY54" fmla="*/ 2551063 h 3415124"/>
              <a:gd name="connsiteX55" fmla="*/ 1357126 w 3962737"/>
              <a:gd name="connsiteY55" fmla="*/ 2155167 h 3415124"/>
              <a:gd name="connsiteX56" fmla="*/ 1338854 w 3962737"/>
              <a:gd name="connsiteY56" fmla="*/ 2040052 h 3415124"/>
              <a:gd name="connsiteX57" fmla="*/ 1529495 w 3962737"/>
              <a:gd name="connsiteY57" fmla="*/ 1602739 h 3415124"/>
              <a:gd name="connsiteX58" fmla="*/ 2028324 w 3962737"/>
              <a:gd name="connsiteY58" fmla="*/ 1396264 h 3415124"/>
              <a:gd name="connsiteX59" fmla="*/ 2199473 w 3962737"/>
              <a:gd name="connsiteY59" fmla="*/ 1197705 h 3415124"/>
              <a:gd name="connsiteX60" fmla="*/ 2141611 w 3962737"/>
              <a:gd name="connsiteY60" fmla="*/ 963213 h 3415124"/>
              <a:gd name="connsiteX61" fmla="*/ 2064259 w 3962737"/>
              <a:gd name="connsiteY61" fmla="*/ 848097 h 3415124"/>
              <a:gd name="connsiteX62" fmla="*/ 2028324 w 3962737"/>
              <a:gd name="connsiteY62" fmla="*/ 623958 h 3415124"/>
              <a:gd name="connsiteX63" fmla="*/ 2456503 w 3962737"/>
              <a:gd name="connsiteY63" fmla="*/ 880 h 3415124"/>
              <a:gd name="connsiteX0" fmla="*/ 2199473 w 3962737"/>
              <a:gd name="connsiteY0" fmla="*/ 1297594 h 3415124"/>
              <a:gd name="connsiteX1" fmla="*/ 2387676 w 3962737"/>
              <a:gd name="connsiteY1" fmla="*/ 2323881 h 3415124"/>
              <a:gd name="connsiteX2" fmla="*/ 2407168 w 3962737"/>
              <a:gd name="connsiteY2" fmla="*/ 1951127 h 3415124"/>
              <a:gd name="connsiteX3" fmla="*/ 2451628 w 3962737"/>
              <a:gd name="connsiteY3" fmla="*/ 1732472 h 3415124"/>
              <a:gd name="connsiteX4" fmla="*/ 2359660 w 3962737"/>
              <a:gd name="connsiteY4" fmla="*/ 1601519 h 3415124"/>
              <a:gd name="connsiteX5" fmla="*/ 2409603 w 3962737"/>
              <a:gd name="connsiteY5" fmla="*/ 1549141 h 3415124"/>
              <a:gd name="connsiteX6" fmla="*/ 2199473 w 3962737"/>
              <a:gd name="connsiteY6" fmla="*/ 1297594 h 3415124"/>
              <a:gd name="connsiteX7" fmla="*/ 2797583 w 3962737"/>
              <a:gd name="connsiteY7" fmla="*/ 1197705 h 3415124"/>
              <a:gd name="connsiteX8" fmla="*/ 2595371 w 3962737"/>
              <a:gd name="connsiteY8" fmla="*/ 1541222 h 3415124"/>
              <a:gd name="connsiteX9" fmla="*/ 2652622 w 3962737"/>
              <a:gd name="connsiteY9" fmla="*/ 1583858 h 3415124"/>
              <a:gd name="connsiteX10" fmla="*/ 2583189 w 3962737"/>
              <a:gd name="connsiteY10" fmla="*/ 1720289 h 3415124"/>
              <a:gd name="connsiteX11" fmla="*/ 2674549 w 3962737"/>
              <a:gd name="connsiteY11" fmla="*/ 2061370 h 3415124"/>
              <a:gd name="connsiteX12" fmla="*/ 2692821 w 3962737"/>
              <a:gd name="connsiteY12" fmla="*/ 2396360 h 3415124"/>
              <a:gd name="connsiteX13" fmla="*/ 2797583 w 3962737"/>
              <a:gd name="connsiteY13" fmla="*/ 1197705 h 3415124"/>
              <a:gd name="connsiteX14" fmla="*/ 2456503 w 3962737"/>
              <a:gd name="connsiteY14" fmla="*/ 880 h 3415124"/>
              <a:gd name="connsiteX15" fmla="*/ 2877980 w 3962737"/>
              <a:gd name="connsiteY15" fmla="*/ 275571 h 3415124"/>
              <a:gd name="connsiteX16" fmla="*/ 2910261 w 3962737"/>
              <a:gd name="connsiteY16" fmla="*/ 619697 h 3415124"/>
              <a:gd name="connsiteX17" fmla="*/ 2862143 w 3962737"/>
              <a:gd name="connsiteY17" fmla="*/ 828608 h 3415124"/>
              <a:gd name="connsiteX18" fmla="*/ 2801846 w 3962737"/>
              <a:gd name="connsiteY18" fmla="*/ 946158 h 3415124"/>
              <a:gd name="connsiteX19" fmla="*/ 2753120 w 3962737"/>
              <a:gd name="connsiteY19" fmla="*/ 1147761 h 3415124"/>
              <a:gd name="connsiteX20" fmla="*/ 2974212 w 3962737"/>
              <a:gd name="connsiteY20" fmla="*/ 1296374 h 3415124"/>
              <a:gd name="connsiteX21" fmla="*/ 3169117 w 3962737"/>
              <a:gd name="connsiteY21" fmla="*/ 1359720 h 3415124"/>
              <a:gd name="connsiteX22" fmla="*/ 3517504 w 3962737"/>
              <a:gd name="connsiteY22" fmla="*/ 1458998 h 3415124"/>
              <a:gd name="connsiteX23" fmla="*/ 3716672 w 3962737"/>
              <a:gd name="connsiteY23" fmla="*/ 1680091 h 3415124"/>
              <a:gd name="connsiteX24" fmla="*/ 3768442 w 3962737"/>
              <a:gd name="connsiteY24" fmla="*/ 1891438 h 3415124"/>
              <a:gd name="connsiteX25" fmla="*/ 3870158 w 3962737"/>
              <a:gd name="connsiteY25" fmla="*/ 2217901 h 3415124"/>
              <a:gd name="connsiteX26" fmla="*/ 3891475 w 3962737"/>
              <a:gd name="connsiteY26" fmla="*/ 2403516 h 3415124"/>
              <a:gd name="connsiteX27" fmla="*/ 3892990 w 3962737"/>
              <a:gd name="connsiteY27" fmla="*/ 2409750 h 3415124"/>
              <a:gd name="connsiteX28" fmla="*/ 3940615 w 3962737"/>
              <a:gd name="connsiteY28" fmla="*/ 2805307 h 3415124"/>
              <a:gd name="connsiteX29" fmla="*/ 3962737 w 3962737"/>
              <a:gd name="connsiteY29" fmla="*/ 3129157 h 3415124"/>
              <a:gd name="connsiteX30" fmla="*/ 3905587 w 3962737"/>
              <a:gd name="connsiteY30" fmla="*/ 3405382 h 3415124"/>
              <a:gd name="connsiteX31" fmla="*/ 3892990 w 3962737"/>
              <a:gd name="connsiteY31" fmla="*/ 3405382 h 3415124"/>
              <a:gd name="connsiteX32" fmla="*/ 3892990 w 3962737"/>
              <a:gd name="connsiteY32" fmla="*/ 3415124 h 3415124"/>
              <a:gd name="connsiteX33" fmla="*/ 3087122 w 3962737"/>
              <a:gd name="connsiteY33" fmla="*/ 3405382 h 3415124"/>
              <a:gd name="connsiteX34" fmla="*/ 3087122 w 3962737"/>
              <a:gd name="connsiteY34" fmla="*/ 3398649 h 3415124"/>
              <a:gd name="connsiteX35" fmla="*/ 1524623 w 3962737"/>
              <a:gd name="connsiteY35" fmla="*/ 3395239 h 3415124"/>
              <a:gd name="connsiteX36" fmla="*/ 1546550 w 3962737"/>
              <a:gd name="connsiteY36" fmla="*/ 3029794 h 3415124"/>
              <a:gd name="connsiteX37" fmla="*/ 1191459 w 3962737"/>
              <a:gd name="connsiteY37" fmla="*/ 3297178 h 3415124"/>
              <a:gd name="connsiteX38" fmla="*/ 771201 w 3962737"/>
              <a:gd name="connsiteY38" fmla="*/ 3186326 h 3415124"/>
              <a:gd name="connsiteX39" fmla="*/ 580561 w 3962737"/>
              <a:gd name="connsiteY39" fmla="*/ 3080347 h 3415124"/>
              <a:gd name="connsiteX40" fmla="*/ 400885 w 3962737"/>
              <a:gd name="connsiteY40" fmla="*/ 2928078 h 3415124"/>
              <a:gd name="connsiteX41" fmla="*/ 444738 w 3962737"/>
              <a:gd name="connsiteY41" fmla="*/ 2772767 h 3415124"/>
              <a:gd name="connsiteX42" fmla="*/ 220600 w 3962737"/>
              <a:gd name="connsiteY42" fmla="*/ 2597963 h 3415124"/>
              <a:gd name="connsiteX43" fmla="*/ 116449 w 3962737"/>
              <a:gd name="connsiteY43" fmla="*/ 2491375 h 3415124"/>
              <a:gd name="connsiteX44" fmla="*/ 64677 w 3962737"/>
              <a:gd name="connsiteY44" fmla="*/ 2377479 h 3415124"/>
              <a:gd name="connsiteX45" fmla="*/ 27524 w 3962737"/>
              <a:gd name="connsiteY45" fmla="*/ 2224600 h 3415124"/>
              <a:gd name="connsiteX46" fmla="*/ 11687 w 3962737"/>
              <a:gd name="connsiteY46" fmla="*/ 2118014 h 3415124"/>
              <a:gd name="connsiteX47" fmla="*/ 315615 w 3962737"/>
              <a:gd name="connsiteY47" fmla="*/ 2248355 h 3415124"/>
              <a:gd name="connsiteX48" fmla="*/ 335715 w 3962737"/>
              <a:gd name="connsiteY48" fmla="*/ 1945646 h 3415124"/>
              <a:gd name="connsiteX49" fmla="*/ 516609 w 3962737"/>
              <a:gd name="connsiteY49" fmla="*/ 2317788 h 3415124"/>
              <a:gd name="connsiteX50" fmla="*/ 591525 w 3962737"/>
              <a:gd name="connsiteY50" fmla="*/ 2515128 h 3415124"/>
              <a:gd name="connsiteX51" fmla="*/ 903977 w 3962737"/>
              <a:gd name="connsiteY51" fmla="*/ 2661915 h 3415124"/>
              <a:gd name="connsiteX52" fmla="*/ 1139080 w 3962737"/>
              <a:gd name="connsiteY52" fmla="*/ 2724041 h 3415124"/>
              <a:gd name="connsiteX53" fmla="*/ 1209122 w 3962737"/>
              <a:gd name="connsiteY53" fmla="*/ 2551063 h 3415124"/>
              <a:gd name="connsiteX54" fmla="*/ 1357126 w 3962737"/>
              <a:gd name="connsiteY54" fmla="*/ 2155167 h 3415124"/>
              <a:gd name="connsiteX55" fmla="*/ 1338854 w 3962737"/>
              <a:gd name="connsiteY55" fmla="*/ 2040052 h 3415124"/>
              <a:gd name="connsiteX56" fmla="*/ 1529495 w 3962737"/>
              <a:gd name="connsiteY56" fmla="*/ 1602739 h 3415124"/>
              <a:gd name="connsiteX57" fmla="*/ 2028324 w 3962737"/>
              <a:gd name="connsiteY57" fmla="*/ 1396264 h 3415124"/>
              <a:gd name="connsiteX58" fmla="*/ 2199473 w 3962737"/>
              <a:gd name="connsiteY58" fmla="*/ 1197705 h 3415124"/>
              <a:gd name="connsiteX59" fmla="*/ 2141611 w 3962737"/>
              <a:gd name="connsiteY59" fmla="*/ 963213 h 3415124"/>
              <a:gd name="connsiteX60" fmla="*/ 2064259 w 3962737"/>
              <a:gd name="connsiteY60" fmla="*/ 848097 h 3415124"/>
              <a:gd name="connsiteX61" fmla="*/ 2028324 w 3962737"/>
              <a:gd name="connsiteY61" fmla="*/ 623958 h 3415124"/>
              <a:gd name="connsiteX62" fmla="*/ 2456503 w 3962737"/>
              <a:gd name="connsiteY62" fmla="*/ 880 h 3415124"/>
              <a:gd name="connsiteX0" fmla="*/ 2199473 w 3962737"/>
              <a:gd name="connsiteY0" fmla="*/ 1297594 h 3405382"/>
              <a:gd name="connsiteX1" fmla="*/ 2387676 w 3962737"/>
              <a:gd name="connsiteY1" fmla="*/ 2323881 h 3405382"/>
              <a:gd name="connsiteX2" fmla="*/ 2407168 w 3962737"/>
              <a:gd name="connsiteY2" fmla="*/ 1951127 h 3405382"/>
              <a:gd name="connsiteX3" fmla="*/ 2451628 w 3962737"/>
              <a:gd name="connsiteY3" fmla="*/ 1732472 h 3405382"/>
              <a:gd name="connsiteX4" fmla="*/ 2359660 w 3962737"/>
              <a:gd name="connsiteY4" fmla="*/ 1601519 h 3405382"/>
              <a:gd name="connsiteX5" fmla="*/ 2409603 w 3962737"/>
              <a:gd name="connsiteY5" fmla="*/ 1549141 h 3405382"/>
              <a:gd name="connsiteX6" fmla="*/ 2199473 w 3962737"/>
              <a:gd name="connsiteY6" fmla="*/ 1297594 h 3405382"/>
              <a:gd name="connsiteX7" fmla="*/ 2797583 w 3962737"/>
              <a:gd name="connsiteY7" fmla="*/ 1197705 h 3405382"/>
              <a:gd name="connsiteX8" fmla="*/ 2595371 w 3962737"/>
              <a:gd name="connsiteY8" fmla="*/ 1541222 h 3405382"/>
              <a:gd name="connsiteX9" fmla="*/ 2652622 w 3962737"/>
              <a:gd name="connsiteY9" fmla="*/ 1583858 h 3405382"/>
              <a:gd name="connsiteX10" fmla="*/ 2583189 w 3962737"/>
              <a:gd name="connsiteY10" fmla="*/ 1720289 h 3405382"/>
              <a:gd name="connsiteX11" fmla="*/ 2674549 w 3962737"/>
              <a:gd name="connsiteY11" fmla="*/ 2061370 h 3405382"/>
              <a:gd name="connsiteX12" fmla="*/ 2692821 w 3962737"/>
              <a:gd name="connsiteY12" fmla="*/ 2396360 h 3405382"/>
              <a:gd name="connsiteX13" fmla="*/ 2797583 w 3962737"/>
              <a:gd name="connsiteY13" fmla="*/ 1197705 h 3405382"/>
              <a:gd name="connsiteX14" fmla="*/ 2456503 w 3962737"/>
              <a:gd name="connsiteY14" fmla="*/ 880 h 3405382"/>
              <a:gd name="connsiteX15" fmla="*/ 2877980 w 3962737"/>
              <a:gd name="connsiteY15" fmla="*/ 275571 h 3405382"/>
              <a:gd name="connsiteX16" fmla="*/ 2910261 w 3962737"/>
              <a:gd name="connsiteY16" fmla="*/ 619697 h 3405382"/>
              <a:gd name="connsiteX17" fmla="*/ 2862143 w 3962737"/>
              <a:gd name="connsiteY17" fmla="*/ 828608 h 3405382"/>
              <a:gd name="connsiteX18" fmla="*/ 2801846 w 3962737"/>
              <a:gd name="connsiteY18" fmla="*/ 946158 h 3405382"/>
              <a:gd name="connsiteX19" fmla="*/ 2753120 w 3962737"/>
              <a:gd name="connsiteY19" fmla="*/ 1147761 h 3405382"/>
              <a:gd name="connsiteX20" fmla="*/ 2974212 w 3962737"/>
              <a:gd name="connsiteY20" fmla="*/ 1296374 h 3405382"/>
              <a:gd name="connsiteX21" fmla="*/ 3169117 w 3962737"/>
              <a:gd name="connsiteY21" fmla="*/ 1359720 h 3405382"/>
              <a:gd name="connsiteX22" fmla="*/ 3517504 w 3962737"/>
              <a:gd name="connsiteY22" fmla="*/ 1458998 h 3405382"/>
              <a:gd name="connsiteX23" fmla="*/ 3716672 w 3962737"/>
              <a:gd name="connsiteY23" fmla="*/ 1680091 h 3405382"/>
              <a:gd name="connsiteX24" fmla="*/ 3768442 w 3962737"/>
              <a:gd name="connsiteY24" fmla="*/ 1891438 h 3405382"/>
              <a:gd name="connsiteX25" fmla="*/ 3870158 w 3962737"/>
              <a:gd name="connsiteY25" fmla="*/ 2217901 h 3405382"/>
              <a:gd name="connsiteX26" fmla="*/ 3891475 w 3962737"/>
              <a:gd name="connsiteY26" fmla="*/ 2403516 h 3405382"/>
              <a:gd name="connsiteX27" fmla="*/ 3892990 w 3962737"/>
              <a:gd name="connsiteY27" fmla="*/ 2409750 h 3405382"/>
              <a:gd name="connsiteX28" fmla="*/ 3940615 w 3962737"/>
              <a:gd name="connsiteY28" fmla="*/ 2805307 h 3405382"/>
              <a:gd name="connsiteX29" fmla="*/ 3962737 w 3962737"/>
              <a:gd name="connsiteY29" fmla="*/ 3129157 h 3405382"/>
              <a:gd name="connsiteX30" fmla="*/ 3905587 w 3962737"/>
              <a:gd name="connsiteY30" fmla="*/ 3405382 h 3405382"/>
              <a:gd name="connsiteX31" fmla="*/ 3892990 w 3962737"/>
              <a:gd name="connsiteY31" fmla="*/ 3405382 h 3405382"/>
              <a:gd name="connsiteX32" fmla="*/ 3087122 w 3962737"/>
              <a:gd name="connsiteY32" fmla="*/ 3405382 h 3405382"/>
              <a:gd name="connsiteX33" fmla="*/ 3087122 w 3962737"/>
              <a:gd name="connsiteY33" fmla="*/ 3398649 h 3405382"/>
              <a:gd name="connsiteX34" fmla="*/ 1524623 w 3962737"/>
              <a:gd name="connsiteY34" fmla="*/ 3395239 h 3405382"/>
              <a:gd name="connsiteX35" fmla="*/ 1546550 w 3962737"/>
              <a:gd name="connsiteY35" fmla="*/ 3029794 h 3405382"/>
              <a:gd name="connsiteX36" fmla="*/ 1191459 w 3962737"/>
              <a:gd name="connsiteY36" fmla="*/ 3297178 h 3405382"/>
              <a:gd name="connsiteX37" fmla="*/ 771201 w 3962737"/>
              <a:gd name="connsiteY37" fmla="*/ 3186326 h 3405382"/>
              <a:gd name="connsiteX38" fmla="*/ 580561 w 3962737"/>
              <a:gd name="connsiteY38" fmla="*/ 3080347 h 3405382"/>
              <a:gd name="connsiteX39" fmla="*/ 400885 w 3962737"/>
              <a:gd name="connsiteY39" fmla="*/ 2928078 h 3405382"/>
              <a:gd name="connsiteX40" fmla="*/ 444738 w 3962737"/>
              <a:gd name="connsiteY40" fmla="*/ 2772767 h 3405382"/>
              <a:gd name="connsiteX41" fmla="*/ 220600 w 3962737"/>
              <a:gd name="connsiteY41" fmla="*/ 2597963 h 3405382"/>
              <a:gd name="connsiteX42" fmla="*/ 116449 w 3962737"/>
              <a:gd name="connsiteY42" fmla="*/ 2491375 h 3405382"/>
              <a:gd name="connsiteX43" fmla="*/ 64677 w 3962737"/>
              <a:gd name="connsiteY43" fmla="*/ 2377479 h 3405382"/>
              <a:gd name="connsiteX44" fmla="*/ 27524 w 3962737"/>
              <a:gd name="connsiteY44" fmla="*/ 2224600 h 3405382"/>
              <a:gd name="connsiteX45" fmla="*/ 11687 w 3962737"/>
              <a:gd name="connsiteY45" fmla="*/ 2118014 h 3405382"/>
              <a:gd name="connsiteX46" fmla="*/ 315615 w 3962737"/>
              <a:gd name="connsiteY46" fmla="*/ 2248355 h 3405382"/>
              <a:gd name="connsiteX47" fmla="*/ 335715 w 3962737"/>
              <a:gd name="connsiteY47" fmla="*/ 1945646 h 3405382"/>
              <a:gd name="connsiteX48" fmla="*/ 516609 w 3962737"/>
              <a:gd name="connsiteY48" fmla="*/ 2317788 h 3405382"/>
              <a:gd name="connsiteX49" fmla="*/ 591525 w 3962737"/>
              <a:gd name="connsiteY49" fmla="*/ 2515128 h 3405382"/>
              <a:gd name="connsiteX50" fmla="*/ 903977 w 3962737"/>
              <a:gd name="connsiteY50" fmla="*/ 2661915 h 3405382"/>
              <a:gd name="connsiteX51" fmla="*/ 1139080 w 3962737"/>
              <a:gd name="connsiteY51" fmla="*/ 2724041 h 3405382"/>
              <a:gd name="connsiteX52" fmla="*/ 1209122 w 3962737"/>
              <a:gd name="connsiteY52" fmla="*/ 2551063 h 3405382"/>
              <a:gd name="connsiteX53" fmla="*/ 1357126 w 3962737"/>
              <a:gd name="connsiteY53" fmla="*/ 2155167 h 3405382"/>
              <a:gd name="connsiteX54" fmla="*/ 1338854 w 3962737"/>
              <a:gd name="connsiteY54" fmla="*/ 2040052 h 3405382"/>
              <a:gd name="connsiteX55" fmla="*/ 1529495 w 3962737"/>
              <a:gd name="connsiteY55" fmla="*/ 1602739 h 3405382"/>
              <a:gd name="connsiteX56" fmla="*/ 2028324 w 3962737"/>
              <a:gd name="connsiteY56" fmla="*/ 1396264 h 3405382"/>
              <a:gd name="connsiteX57" fmla="*/ 2199473 w 3962737"/>
              <a:gd name="connsiteY57" fmla="*/ 1197705 h 3405382"/>
              <a:gd name="connsiteX58" fmla="*/ 2141611 w 3962737"/>
              <a:gd name="connsiteY58" fmla="*/ 963213 h 3405382"/>
              <a:gd name="connsiteX59" fmla="*/ 2064259 w 3962737"/>
              <a:gd name="connsiteY59" fmla="*/ 848097 h 3405382"/>
              <a:gd name="connsiteX60" fmla="*/ 2028324 w 3962737"/>
              <a:gd name="connsiteY60" fmla="*/ 623958 h 3405382"/>
              <a:gd name="connsiteX61" fmla="*/ 2456503 w 3962737"/>
              <a:gd name="connsiteY61" fmla="*/ 880 h 3405382"/>
              <a:gd name="connsiteX0" fmla="*/ 2199473 w 3962737"/>
              <a:gd name="connsiteY0" fmla="*/ 1297594 h 3405382"/>
              <a:gd name="connsiteX1" fmla="*/ 2387676 w 3962737"/>
              <a:gd name="connsiteY1" fmla="*/ 2323881 h 3405382"/>
              <a:gd name="connsiteX2" fmla="*/ 2407168 w 3962737"/>
              <a:gd name="connsiteY2" fmla="*/ 1951127 h 3405382"/>
              <a:gd name="connsiteX3" fmla="*/ 2451628 w 3962737"/>
              <a:gd name="connsiteY3" fmla="*/ 1732472 h 3405382"/>
              <a:gd name="connsiteX4" fmla="*/ 2359660 w 3962737"/>
              <a:gd name="connsiteY4" fmla="*/ 1601519 h 3405382"/>
              <a:gd name="connsiteX5" fmla="*/ 2409603 w 3962737"/>
              <a:gd name="connsiteY5" fmla="*/ 1549141 h 3405382"/>
              <a:gd name="connsiteX6" fmla="*/ 2199473 w 3962737"/>
              <a:gd name="connsiteY6" fmla="*/ 1297594 h 3405382"/>
              <a:gd name="connsiteX7" fmla="*/ 2797583 w 3962737"/>
              <a:gd name="connsiteY7" fmla="*/ 1197705 h 3405382"/>
              <a:gd name="connsiteX8" fmla="*/ 2595371 w 3962737"/>
              <a:gd name="connsiteY8" fmla="*/ 1541222 h 3405382"/>
              <a:gd name="connsiteX9" fmla="*/ 2652622 w 3962737"/>
              <a:gd name="connsiteY9" fmla="*/ 1583858 h 3405382"/>
              <a:gd name="connsiteX10" fmla="*/ 2583189 w 3962737"/>
              <a:gd name="connsiteY10" fmla="*/ 1720289 h 3405382"/>
              <a:gd name="connsiteX11" fmla="*/ 2674549 w 3962737"/>
              <a:gd name="connsiteY11" fmla="*/ 2061370 h 3405382"/>
              <a:gd name="connsiteX12" fmla="*/ 2692821 w 3962737"/>
              <a:gd name="connsiteY12" fmla="*/ 2396360 h 3405382"/>
              <a:gd name="connsiteX13" fmla="*/ 2797583 w 3962737"/>
              <a:gd name="connsiteY13" fmla="*/ 1197705 h 3405382"/>
              <a:gd name="connsiteX14" fmla="*/ 2456503 w 3962737"/>
              <a:gd name="connsiteY14" fmla="*/ 880 h 3405382"/>
              <a:gd name="connsiteX15" fmla="*/ 2877980 w 3962737"/>
              <a:gd name="connsiteY15" fmla="*/ 275571 h 3405382"/>
              <a:gd name="connsiteX16" fmla="*/ 2910261 w 3962737"/>
              <a:gd name="connsiteY16" fmla="*/ 619697 h 3405382"/>
              <a:gd name="connsiteX17" fmla="*/ 2862143 w 3962737"/>
              <a:gd name="connsiteY17" fmla="*/ 828608 h 3405382"/>
              <a:gd name="connsiteX18" fmla="*/ 2801846 w 3962737"/>
              <a:gd name="connsiteY18" fmla="*/ 946158 h 3405382"/>
              <a:gd name="connsiteX19" fmla="*/ 2753120 w 3962737"/>
              <a:gd name="connsiteY19" fmla="*/ 1147761 h 3405382"/>
              <a:gd name="connsiteX20" fmla="*/ 2974212 w 3962737"/>
              <a:gd name="connsiteY20" fmla="*/ 1296374 h 3405382"/>
              <a:gd name="connsiteX21" fmla="*/ 3169117 w 3962737"/>
              <a:gd name="connsiteY21" fmla="*/ 1359720 h 3405382"/>
              <a:gd name="connsiteX22" fmla="*/ 3517504 w 3962737"/>
              <a:gd name="connsiteY22" fmla="*/ 1458998 h 3405382"/>
              <a:gd name="connsiteX23" fmla="*/ 3716672 w 3962737"/>
              <a:gd name="connsiteY23" fmla="*/ 1680091 h 3405382"/>
              <a:gd name="connsiteX24" fmla="*/ 3768442 w 3962737"/>
              <a:gd name="connsiteY24" fmla="*/ 1891438 h 3405382"/>
              <a:gd name="connsiteX25" fmla="*/ 3870158 w 3962737"/>
              <a:gd name="connsiteY25" fmla="*/ 2217901 h 3405382"/>
              <a:gd name="connsiteX26" fmla="*/ 3891475 w 3962737"/>
              <a:gd name="connsiteY26" fmla="*/ 2403516 h 3405382"/>
              <a:gd name="connsiteX27" fmla="*/ 3892990 w 3962737"/>
              <a:gd name="connsiteY27" fmla="*/ 2409750 h 3405382"/>
              <a:gd name="connsiteX28" fmla="*/ 3940615 w 3962737"/>
              <a:gd name="connsiteY28" fmla="*/ 2805307 h 3405382"/>
              <a:gd name="connsiteX29" fmla="*/ 3962737 w 3962737"/>
              <a:gd name="connsiteY29" fmla="*/ 3129157 h 3405382"/>
              <a:gd name="connsiteX30" fmla="*/ 3905587 w 3962737"/>
              <a:gd name="connsiteY30" fmla="*/ 3405382 h 3405382"/>
              <a:gd name="connsiteX31" fmla="*/ 3087122 w 3962737"/>
              <a:gd name="connsiteY31" fmla="*/ 3405382 h 3405382"/>
              <a:gd name="connsiteX32" fmla="*/ 3087122 w 3962737"/>
              <a:gd name="connsiteY32" fmla="*/ 3398649 h 3405382"/>
              <a:gd name="connsiteX33" fmla="*/ 1524623 w 3962737"/>
              <a:gd name="connsiteY33" fmla="*/ 3395239 h 3405382"/>
              <a:gd name="connsiteX34" fmla="*/ 1546550 w 3962737"/>
              <a:gd name="connsiteY34" fmla="*/ 3029794 h 3405382"/>
              <a:gd name="connsiteX35" fmla="*/ 1191459 w 3962737"/>
              <a:gd name="connsiteY35" fmla="*/ 3297178 h 3405382"/>
              <a:gd name="connsiteX36" fmla="*/ 771201 w 3962737"/>
              <a:gd name="connsiteY36" fmla="*/ 3186326 h 3405382"/>
              <a:gd name="connsiteX37" fmla="*/ 580561 w 3962737"/>
              <a:gd name="connsiteY37" fmla="*/ 3080347 h 3405382"/>
              <a:gd name="connsiteX38" fmla="*/ 400885 w 3962737"/>
              <a:gd name="connsiteY38" fmla="*/ 2928078 h 3405382"/>
              <a:gd name="connsiteX39" fmla="*/ 444738 w 3962737"/>
              <a:gd name="connsiteY39" fmla="*/ 2772767 h 3405382"/>
              <a:gd name="connsiteX40" fmla="*/ 220600 w 3962737"/>
              <a:gd name="connsiteY40" fmla="*/ 2597963 h 3405382"/>
              <a:gd name="connsiteX41" fmla="*/ 116449 w 3962737"/>
              <a:gd name="connsiteY41" fmla="*/ 2491375 h 3405382"/>
              <a:gd name="connsiteX42" fmla="*/ 64677 w 3962737"/>
              <a:gd name="connsiteY42" fmla="*/ 2377479 h 3405382"/>
              <a:gd name="connsiteX43" fmla="*/ 27524 w 3962737"/>
              <a:gd name="connsiteY43" fmla="*/ 2224600 h 3405382"/>
              <a:gd name="connsiteX44" fmla="*/ 11687 w 3962737"/>
              <a:gd name="connsiteY44" fmla="*/ 2118014 h 3405382"/>
              <a:gd name="connsiteX45" fmla="*/ 315615 w 3962737"/>
              <a:gd name="connsiteY45" fmla="*/ 2248355 h 3405382"/>
              <a:gd name="connsiteX46" fmla="*/ 335715 w 3962737"/>
              <a:gd name="connsiteY46" fmla="*/ 1945646 h 3405382"/>
              <a:gd name="connsiteX47" fmla="*/ 516609 w 3962737"/>
              <a:gd name="connsiteY47" fmla="*/ 2317788 h 3405382"/>
              <a:gd name="connsiteX48" fmla="*/ 591525 w 3962737"/>
              <a:gd name="connsiteY48" fmla="*/ 2515128 h 3405382"/>
              <a:gd name="connsiteX49" fmla="*/ 903977 w 3962737"/>
              <a:gd name="connsiteY49" fmla="*/ 2661915 h 3405382"/>
              <a:gd name="connsiteX50" fmla="*/ 1139080 w 3962737"/>
              <a:gd name="connsiteY50" fmla="*/ 2724041 h 3405382"/>
              <a:gd name="connsiteX51" fmla="*/ 1209122 w 3962737"/>
              <a:gd name="connsiteY51" fmla="*/ 2551063 h 3405382"/>
              <a:gd name="connsiteX52" fmla="*/ 1357126 w 3962737"/>
              <a:gd name="connsiteY52" fmla="*/ 2155167 h 3405382"/>
              <a:gd name="connsiteX53" fmla="*/ 1338854 w 3962737"/>
              <a:gd name="connsiteY53" fmla="*/ 2040052 h 3405382"/>
              <a:gd name="connsiteX54" fmla="*/ 1529495 w 3962737"/>
              <a:gd name="connsiteY54" fmla="*/ 1602739 h 3405382"/>
              <a:gd name="connsiteX55" fmla="*/ 2028324 w 3962737"/>
              <a:gd name="connsiteY55" fmla="*/ 1396264 h 3405382"/>
              <a:gd name="connsiteX56" fmla="*/ 2199473 w 3962737"/>
              <a:gd name="connsiteY56" fmla="*/ 1197705 h 3405382"/>
              <a:gd name="connsiteX57" fmla="*/ 2141611 w 3962737"/>
              <a:gd name="connsiteY57" fmla="*/ 963213 h 3405382"/>
              <a:gd name="connsiteX58" fmla="*/ 2064259 w 3962737"/>
              <a:gd name="connsiteY58" fmla="*/ 848097 h 3405382"/>
              <a:gd name="connsiteX59" fmla="*/ 2028324 w 3962737"/>
              <a:gd name="connsiteY59" fmla="*/ 623958 h 3405382"/>
              <a:gd name="connsiteX60" fmla="*/ 2456503 w 3962737"/>
              <a:gd name="connsiteY60" fmla="*/ 880 h 3405382"/>
              <a:gd name="connsiteX0" fmla="*/ 2199473 w 3962737"/>
              <a:gd name="connsiteY0" fmla="*/ 1297594 h 3405382"/>
              <a:gd name="connsiteX1" fmla="*/ 2387676 w 3962737"/>
              <a:gd name="connsiteY1" fmla="*/ 2323881 h 3405382"/>
              <a:gd name="connsiteX2" fmla="*/ 2407168 w 3962737"/>
              <a:gd name="connsiteY2" fmla="*/ 1951127 h 3405382"/>
              <a:gd name="connsiteX3" fmla="*/ 2451628 w 3962737"/>
              <a:gd name="connsiteY3" fmla="*/ 1732472 h 3405382"/>
              <a:gd name="connsiteX4" fmla="*/ 2359660 w 3962737"/>
              <a:gd name="connsiteY4" fmla="*/ 1601519 h 3405382"/>
              <a:gd name="connsiteX5" fmla="*/ 2409603 w 3962737"/>
              <a:gd name="connsiteY5" fmla="*/ 1549141 h 3405382"/>
              <a:gd name="connsiteX6" fmla="*/ 2199473 w 3962737"/>
              <a:gd name="connsiteY6" fmla="*/ 1297594 h 3405382"/>
              <a:gd name="connsiteX7" fmla="*/ 2797583 w 3962737"/>
              <a:gd name="connsiteY7" fmla="*/ 1197705 h 3405382"/>
              <a:gd name="connsiteX8" fmla="*/ 2595371 w 3962737"/>
              <a:gd name="connsiteY8" fmla="*/ 1541222 h 3405382"/>
              <a:gd name="connsiteX9" fmla="*/ 2652622 w 3962737"/>
              <a:gd name="connsiteY9" fmla="*/ 1583858 h 3405382"/>
              <a:gd name="connsiteX10" fmla="*/ 2583189 w 3962737"/>
              <a:gd name="connsiteY10" fmla="*/ 1720289 h 3405382"/>
              <a:gd name="connsiteX11" fmla="*/ 2674549 w 3962737"/>
              <a:gd name="connsiteY11" fmla="*/ 2061370 h 3405382"/>
              <a:gd name="connsiteX12" fmla="*/ 2692821 w 3962737"/>
              <a:gd name="connsiteY12" fmla="*/ 2396360 h 3405382"/>
              <a:gd name="connsiteX13" fmla="*/ 2797583 w 3962737"/>
              <a:gd name="connsiteY13" fmla="*/ 1197705 h 3405382"/>
              <a:gd name="connsiteX14" fmla="*/ 2456503 w 3962737"/>
              <a:gd name="connsiteY14" fmla="*/ 880 h 3405382"/>
              <a:gd name="connsiteX15" fmla="*/ 2877980 w 3962737"/>
              <a:gd name="connsiteY15" fmla="*/ 275571 h 3405382"/>
              <a:gd name="connsiteX16" fmla="*/ 2910261 w 3962737"/>
              <a:gd name="connsiteY16" fmla="*/ 619697 h 3405382"/>
              <a:gd name="connsiteX17" fmla="*/ 2862143 w 3962737"/>
              <a:gd name="connsiteY17" fmla="*/ 828608 h 3405382"/>
              <a:gd name="connsiteX18" fmla="*/ 2801846 w 3962737"/>
              <a:gd name="connsiteY18" fmla="*/ 946158 h 3405382"/>
              <a:gd name="connsiteX19" fmla="*/ 2753120 w 3962737"/>
              <a:gd name="connsiteY19" fmla="*/ 1147761 h 3405382"/>
              <a:gd name="connsiteX20" fmla="*/ 2974212 w 3962737"/>
              <a:gd name="connsiteY20" fmla="*/ 1296374 h 3405382"/>
              <a:gd name="connsiteX21" fmla="*/ 3169117 w 3962737"/>
              <a:gd name="connsiteY21" fmla="*/ 1359720 h 3405382"/>
              <a:gd name="connsiteX22" fmla="*/ 3517504 w 3962737"/>
              <a:gd name="connsiteY22" fmla="*/ 1458998 h 3405382"/>
              <a:gd name="connsiteX23" fmla="*/ 3716672 w 3962737"/>
              <a:gd name="connsiteY23" fmla="*/ 1680091 h 3405382"/>
              <a:gd name="connsiteX24" fmla="*/ 3768442 w 3962737"/>
              <a:gd name="connsiteY24" fmla="*/ 1891438 h 3405382"/>
              <a:gd name="connsiteX25" fmla="*/ 3870158 w 3962737"/>
              <a:gd name="connsiteY25" fmla="*/ 2217901 h 3405382"/>
              <a:gd name="connsiteX26" fmla="*/ 3891475 w 3962737"/>
              <a:gd name="connsiteY26" fmla="*/ 2403516 h 3405382"/>
              <a:gd name="connsiteX27" fmla="*/ 3892990 w 3962737"/>
              <a:gd name="connsiteY27" fmla="*/ 2409750 h 3405382"/>
              <a:gd name="connsiteX28" fmla="*/ 3940615 w 3962737"/>
              <a:gd name="connsiteY28" fmla="*/ 2805307 h 3405382"/>
              <a:gd name="connsiteX29" fmla="*/ 3962737 w 3962737"/>
              <a:gd name="connsiteY29" fmla="*/ 3129157 h 3405382"/>
              <a:gd name="connsiteX30" fmla="*/ 3905587 w 3962737"/>
              <a:gd name="connsiteY30" fmla="*/ 3405382 h 3405382"/>
              <a:gd name="connsiteX31" fmla="*/ 3087122 w 3962737"/>
              <a:gd name="connsiteY31" fmla="*/ 3405382 h 3405382"/>
              <a:gd name="connsiteX32" fmla="*/ 1524623 w 3962737"/>
              <a:gd name="connsiteY32" fmla="*/ 3395239 h 3405382"/>
              <a:gd name="connsiteX33" fmla="*/ 1546550 w 3962737"/>
              <a:gd name="connsiteY33" fmla="*/ 3029794 h 3405382"/>
              <a:gd name="connsiteX34" fmla="*/ 1191459 w 3962737"/>
              <a:gd name="connsiteY34" fmla="*/ 3297178 h 3405382"/>
              <a:gd name="connsiteX35" fmla="*/ 771201 w 3962737"/>
              <a:gd name="connsiteY35" fmla="*/ 3186326 h 3405382"/>
              <a:gd name="connsiteX36" fmla="*/ 580561 w 3962737"/>
              <a:gd name="connsiteY36" fmla="*/ 3080347 h 3405382"/>
              <a:gd name="connsiteX37" fmla="*/ 400885 w 3962737"/>
              <a:gd name="connsiteY37" fmla="*/ 2928078 h 3405382"/>
              <a:gd name="connsiteX38" fmla="*/ 444738 w 3962737"/>
              <a:gd name="connsiteY38" fmla="*/ 2772767 h 3405382"/>
              <a:gd name="connsiteX39" fmla="*/ 220600 w 3962737"/>
              <a:gd name="connsiteY39" fmla="*/ 2597963 h 3405382"/>
              <a:gd name="connsiteX40" fmla="*/ 116449 w 3962737"/>
              <a:gd name="connsiteY40" fmla="*/ 2491375 h 3405382"/>
              <a:gd name="connsiteX41" fmla="*/ 64677 w 3962737"/>
              <a:gd name="connsiteY41" fmla="*/ 2377479 h 3405382"/>
              <a:gd name="connsiteX42" fmla="*/ 27524 w 3962737"/>
              <a:gd name="connsiteY42" fmla="*/ 2224600 h 3405382"/>
              <a:gd name="connsiteX43" fmla="*/ 11687 w 3962737"/>
              <a:gd name="connsiteY43" fmla="*/ 2118014 h 3405382"/>
              <a:gd name="connsiteX44" fmla="*/ 315615 w 3962737"/>
              <a:gd name="connsiteY44" fmla="*/ 2248355 h 3405382"/>
              <a:gd name="connsiteX45" fmla="*/ 335715 w 3962737"/>
              <a:gd name="connsiteY45" fmla="*/ 1945646 h 3405382"/>
              <a:gd name="connsiteX46" fmla="*/ 516609 w 3962737"/>
              <a:gd name="connsiteY46" fmla="*/ 2317788 h 3405382"/>
              <a:gd name="connsiteX47" fmla="*/ 591525 w 3962737"/>
              <a:gd name="connsiteY47" fmla="*/ 2515128 h 3405382"/>
              <a:gd name="connsiteX48" fmla="*/ 903977 w 3962737"/>
              <a:gd name="connsiteY48" fmla="*/ 2661915 h 3405382"/>
              <a:gd name="connsiteX49" fmla="*/ 1139080 w 3962737"/>
              <a:gd name="connsiteY49" fmla="*/ 2724041 h 3405382"/>
              <a:gd name="connsiteX50" fmla="*/ 1209122 w 3962737"/>
              <a:gd name="connsiteY50" fmla="*/ 2551063 h 3405382"/>
              <a:gd name="connsiteX51" fmla="*/ 1357126 w 3962737"/>
              <a:gd name="connsiteY51" fmla="*/ 2155167 h 3405382"/>
              <a:gd name="connsiteX52" fmla="*/ 1338854 w 3962737"/>
              <a:gd name="connsiteY52" fmla="*/ 2040052 h 3405382"/>
              <a:gd name="connsiteX53" fmla="*/ 1529495 w 3962737"/>
              <a:gd name="connsiteY53" fmla="*/ 1602739 h 3405382"/>
              <a:gd name="connsiteX54" fmla="*/ 2028324 w 3962737"/>
              <a:gd name="connsiteY54" fmla="*/ 1396264 h 3405382"/>
              <a:gd name="connsiteX55" fmla="*/ 2199473 w 3962737"/>
              <a:gd name="connsiteY55" fmla="*/ 1197705 h 3405382"/>
              <a:gd name="connsiteX56" fmla="*/ 2141611 w 3962737"/>
              <a:gd name="connsiteY56" fmla="*/ 963213 h 3405382"/>
              <a:gd name="connsiteX57" fmla="*/ 2064259 w 3962737"/>
              <a:gd name="connsiteY57" fmla="*/ 848097 h 3405382"/>
              <a:gd name="connsiteX58" fmla="*/ 2028324 w 3962737"/>
              <a:gd name="connsiteY58" fmla="*/ 623958 h 3405382"/>
              <a:gd name="connsiteX59" fmla="*/ 2456503 w 3962737"/>
              <a:gd name="connsiteY59" fmla="*/ 880 h 3405382"/>
              <a:gd name="connsiteX0" fmla="*/ 2199473 w 3962737"/>
              <a:gd name="connsiteY0" fmla="*/ 1297594 h 3405382"/>
              <a:gd name="connsiteX1" fmla="*/ 2387676 w 3962737"/>
              <a:gd name="connsiteY1" fmla="*/ 2323881 h 3405382"/>
              <a:gd name="connsiteX2" fmla="*/ 2407168 w 3962737"/>
              <a:gd name="connsiteY2" fmla="*/ 1951127 h 3405382"/>
              <a:gd name="connsiteX3" fmla="*/ 2451628 w 3962737"/>
              <a:gd name="connsiteY3" fmla="*/ 1732472 h 3405382"/>
              <a:gd name="connsiteX4" fmla="*/ 2359660 w 3962737"/>
              <a:gd name="connsiteY4" fmla="*/ 1601519 h 3405382"/>
              <a:gd name="connsiteX5" fmla="*/ 2409603 w 3962737"/>
              <a:gd name="connsiteY5" fmla="*/ 1549141 h 3405382"/>
              <a:gd name="connsiteX6" fmla="*/ 2199473 w 3962737"/>
              <a:gd name="connsiteY6" fmla="*/ 1297594 h 3405382"/>
              <a:gd name="connsiteX7" fmla="*/ 2797583 w 3962737"/>
              <a:gd name="connsiteY7" fmla="*/ 1197705 h 3405382"/>
              <a:gd name="connsiteX8" fmla="*/ 2595371 w 3962737"/>
              <a:gd name="connsiteY8" fmla="*/ 1541222 h 3405382"/>
              <a:gd name="connsiteX9" fmla="*/ 2652622 w 3962737"/>
              <a:gd name="connsiteY9" fmla="*/ 1583858 h 3405382"/>
              <a:gd name="connsiteX10" fmla="*/ 2583189 w 3962737"/>
              <a:gd name="connsiteY10" fmla="*/ 1720289 h 3405382"/>
              <a:gd name="connsiteX11" fmla="*/ 2674549 w 3962737"/>
              <a:gd name="connsiteY11" fmla="*/ 2061370 h 3405382"/>
              <a:gd name="connsiteX12" fmla="*/ 2692821 w 3962737"/>
              <a:gd name="connsiteY12" fmla="*/ 2396360 h 3405382"/>
              <a:gd name="connsiteX13" fmla="*/ 2797583 w 3962737"/>
              <a:gd name="connsiteY13" fmla="*/ 1197705 h 3405382"/>
              <a:gd name="connsiteX14" fmla="*/ 2456503 w 3962737"/>
              <a:gd name="connsiteY14" fmla="*/ 880 h 3405382"/>
              <a:gd name="connsiteX15" fmla="*/ 2877980 w 3962737"/>
              <a:gd name="connsiteY15" fmla="*/ 275571 h 3405382"/>
              <a:gd name="connsiteX16" fmla="*/ 2910261 w 3962737"/>
              <a:gd name="connsiteY16" fmla="*/ 619697 h 3405382"/>
              <a:gd name="connsiteX17" fmla="*/ 2862143 w 3962737"/>
              <a:gd name="connsiteY17" fmla="*/ 828608 h 3405382"/>
              <a:gd name="connsiteX18" fmla="*/ 2801846 w 3962737"/>
              <a:gd name="connsiteY18" fmla="*/ 946158 h 3405382"/>
              <a:gd name="connsiteX19" fmla="*/ 2753120 w 3962737"/>
              <a:gd name="connsiteY19" fmla="*/ 1147761 h 3405382"/>
              <a:gd name="connsiteX20" fmla="*/ 2974212 w 3962737"/>
              <a:gd name="connsiteY20" fmla="*/ 1296374 h 3405382"/>
              <a:gd name="connsiteX21" fmla="*/ 3169117 w 3962737"/>
              <a:gd name="connsiteY21" fmla="*/ 1359720 h 3405382"/>
              <a:gd name="connsiteX22" fmla="*/ 3517504 w 3962737"/>
              <a:gd name="connsiteY22" fmla="*/ 1458998 h 3405382"/>
              <a:gd name="connsiteX23" fmla="*/ 3716672 w 3962737"/>
              <a:gd name="connsiteY23" fmla="*/ 1680091 h 3405382"/>
              <a:gd name="connsiteX24" fmla="*/ 3768442 w 3962737"/>
              <a:gd name="connsiteY24" fmla="*/ 1891438 h 3405382"/>
              <a:gd name="connsiteX25" fmla="*/ 3870158 w 3962737"/>
              <a:gd name="connsiteY25" fmla="*/ 2217901 h 3405382"/>
              <a:gd name="connsiteX26" fmla="*/ 3891475 w 3962737"/>
              <a:gd name="connsiteY26" fmla="*/ 2403516 h 3405382"/>
              <a:gd name="connsiteX27" fmla="*/ 3892990 w 3962737"/>
              <a:gd name="connsiteY27" fmla="*/ 2409750 h 3405382"/>
              <a:gd name="connsiteX28" fmla="*/ 3940615 w 3962737"/>
              <a:gd name="connsiteY28" fmla="*/ 2805307 h 3405382"/>
              <a:gd name="connsiteX29" fmla="*/ 3962737 w 3962737"/>
              <a:gd name="connsiteY29" fmla="*/ 3129157 h 3405382"/>
              <a:gd name="connsiteX30" fmla="*/ 3905587 w 3962737"/>
              <a:gd name="connsiteY30" fmla="*/ 3405382 h 3405382"/>
              <a:gd name="connsiteX31" fmla="*/ 1524623 w 3962737"/>
              <a:gd name="connsiteY31" fmla="*/ 3395239 h 3405382"/>
              <a:gd name="connsiteX32" fmla="*/ 1546550 w 3962737"/>
              <a:gd name="connsiteY32" fmla="*/ 3029794 h 3405382"/>
              <a:gd name="connsiteX33" fmla="*/ 1191459 w 3962737"/>
              <a:gd name="connsiteY33" fmla="*/ 3297178 h 3405382"/>
              <a:gd name="connsiteX34" fmla="*/ 771201 w 3962737"/>
              <a:gd name="connsiteY34" fmla="*/ 3186326 h 3405382"/>
              <a:gd name="connsiteX35" fmla="*/ 580561 w 3962737"/>
              <a:gd name="connsiteY35" fmla="*/ 3080347 h 3405382"/>
              <a:gd name="connsiteX36" fmla="*/ 400885 w 3962737"/>
              <a:gd name="connsiteY36" fmla="*/ 2928078 h 3405382"/>
              <a:gd name="connsiteX37" fmla="*/ 444738 w 3962737"/>
              <a:gd name="connsiteY37" fmla="*/ 2772767 h 3405382"/>
              <a:gd name="connsiteX38" fmla="*/ 220600 w 3962737"/>
              <a:gd name="connsiteY38" fmla="*/ 2597963 h 3405382"/>
              <a:gd name="connsiteX39" fmla="*/ 116449 w 3962737"/>
              <a:gd name="connsiteY39" fmla="*/ 2491375 h 3405382"/>
              <a:gd name="connsiteX40" fmla="*/ 64677 w 3962737"/>
              <a:gd name="connsiteY40" fmla="*/ 2377479 h 3405382"/>
              <a:gd name="connsiteX41" fmla="*/ 27524 w 3962737"/>
              <a:gd name="connsiteY41" fmla="*/ 2224600 h 3405382"/>
              <a:gd name="connsiteX42" fmla="*/ 11687 w 3962737"/>
              <a:gd name="connsiteY42" fmla="*/ 2118014 h 3405382"/>
              <a:gd name="connsiteX43" fmla="*/ 315615 w 3962737"/>
              <a:gd name="connsiteY43" fmla="*/ 2248355 h 3405382"/>
              <a:gd name="connsiteX44" fmla="*/ 335715 w 3962737"/>
              <a:gd name="connsiteY44" fmla="*/ 1945646 h 3405382"/>
              <a:gd name="connsiteX45" fmla="*/ 516609 w 3962737"/>
              <a:gd name="connsiteY45" fmla="*/ 2317788 h 3405382"/>
              <a:gd name="connsiteX46" fmla="*/ 591525 w 3962737"/>
              <a:gd name="connsiteY46" fmla="*/ 2515128 h 3405382"/>
              <a:gd name="connsiteX47" fmla="*/ 903977 w 3962737"/>
              <a:gd name="connsiteY47" fmla="*/ 2661915 h 3405382"/>
              <a:gd name="connsiteX48" fmla="*/ 1139080 w 3962737"/>
              <a:gd name="connsiteY48" fmla="*/ 2724041 h 3405382"/>
              <a:gd name="connsiteX49" fmla="*/ 1209122 w 3962737"/>
              <a:gd name="connsiteY49" fmla="*/ 2551063 h 3405382"/>
              <a:gd name="connsiteX50" fmla="*/ 1357126 w 3962737"/>
              <a:gd name="connsiteY50" fmla="*/ 2155167 h 3405382"/>
              <a:gd name="connsiteX51" fmla="*/ 1338854 w 3962737"/>
              <a:gd name="connsiteY51" fmla="*/ 2040052 h 3405382"/>
              <a:gd name="connsiteX52" fmla="*/ 1529495 w 3962737"/>
              <a:gd name="connsiteY52" fmla="*/ 1602739 h 3405382"/>
              <a:gd name="connsiteX53" fmla="*/ 2028324 w 3962737"/>
              <a:gd name="connsiteY53" fmla="*/ 1396264 h 3405382"/>
              <a:gd name="connsiteX54" fmla="*/ 2199473 w 3962737"/>
              <a:gd name="connsiteY54" fmla="*/ 1197705 h 3405382"/>
              <a:gd name="connsiteX55" fmla="*/ 2141611 w 3962737"/>
              <a:gd name="connsiteY55" fmla="*/ 963213 h 3405382"/>
              <a:gd name="connsiteX56" fmla="*/ 2064259 w 3962737"/>
              <a:gd name="connsiteY56" fmla="*/ 848097 h 3405382"/>
              <a:gd name="connsiteX57" fmla="*/ 2028324 w 3962737"/>
              <a:gd name="connsiteY57" fmla="*/ 623958 h 3405382"/>
              <a:gd name="connsiteX58" fmla="*/ 2456503 w 3962737"/>
              <a:gd name="connsiteY58" fmla="*/ 880 h 3405382"/>
              <a:gd name="connsiteX0" fmla="*/ 2199473 w 3962737"/>
              <a:gd name="connsiteY0" fmla="*/ 1297594 h 3452389"/>
              <a:gd name="connsiteX1" fmla="*/ 2387676 w 3962737"/>
              <a:gd name="connsiteY1" fmla="*/ 2323881 h 3452389"/>
              <a:gd name="connsiteX2" fmla="*/ 2407168 w 3962737"/>
              <a:gd name="connsiteY2" fmla="*/ 1951127 h 3452389"/>
              <a:gd name="connsiteX3" fmla="*/ 2451628 w 3962737"/>
              <a:gd name="connsiteY3" fmla="*/ 1732472 h 3452389"/>
              <a:gd name="connsiteX4" fmla="*/ 2359660 w 3962737"/>
              <a:gd name="connsiteY4" fmla="*/ 1601519 h 3452389"/>
              <a:gd name="connsiteX5" fmla="*/ 2409603 w 3962737"/>
              <a:gd name="connsiteY5" fmla="*/ 1549141 h 3452389"/>
              <a:gd name="connsiteX6" fmla="*/ 2199473 w 3962737"/>
              <a:gd name="connsiteY6" fmla="*/ 1297594 h 3452389"/>
              <a:gd name="connsiteX7" fmla="*/ 2797583 w 3962737"/>
              <a:gd name="connsiteY7" fmla="*/ 1197705 h 3452389"/>
              <a:gd name="connsiteX8" fmla="*/ 2595371 w 3962737"/>
              <a:gd name="connsiteY8" fmla="*/ 1541222 h 3452389"/>
              <a:gd name="connsiteX9" fmla="*/ 2652622 w 3962737"/>
              <a:gd name="connsiteY9" fmla="*/ 1583858 h 3452389"/>
              <a:gd name="connsiteX10" fmla="*/ 2583189 w 3962737"/>
              <a:gd name="connsiteY10" fmla="*/ 1720289 h 3452389"/>
              <a:gd name="connsiteX11" fmla="*/ 2674549 w 3962737"/>
              <a:gd name="connsiteY11" fmla="*/ 2061370 h 3452389"/>
              <a:gd name="connsiteX12" fmla="*/ 2692821 w 3962737"/>
              <a:gd name="connsiteY12" fmla="*/ 2396360 h 3452389"/>
              <a:gd name="connsiteX13" fmla="*/ 2797583 w 3962737"/>
              <a:gd name="connsiteY13" fmla="*/ 1197705 h 3452389"/>
              <a:gd name="connsiteX14" fmla="*/ 2456503 w 3962737"/>
              <a:gd name="connsiteY14" fmla="*/ 880 h 3452389"/>
              <a:gd name="connsiteX15" fmla="*/ 2877980 w 3962737"/>
              <a:gd name="connsiteY15" fmla="*/ 275571 h 3452389"/>
              <a:gd name="connsiteX16" fmla="*/ 2910261 w 3962737"/>
              <a:gd name="connsiteY16" fmla="*/ 619697 h 3452389"/>
              <a:gd name="connsiteX17" fmla="*/ 2862143 w 3962737"/>
              <a:gd name="connsiteY17" fmla="*/ 828608 h 3452389"/>
              <a:gd name="connsiteX18" fmla="*/ 2801846 w 3962737"/>
              <a:gd name="connsiteY18" fmla="*/ 946158 h 3452389"/>
              <a:gd name="connsiteX19" fmla="*/ 2753120 w 3962737"/>
              <a:gd name="connsiteY19" fmla="*/ 1147761 h 3452389"/>
              <a:gd name="connsiteX20" fmla="*/ 2974212 w 3962737"/>
              <a:gd name="connsiteY20" fmla="*/ 1296374 h 3452389"/>
              <a:gd name="connsiteX21" fmla="*/ 3169117 w 3962737"/>
              <a:gd name="connsiteY21" fmla="*/ 1359720 h 3452389"/>
              <a:gd name="connsiteX22" fmla="*/ 3517504 w 3962737"/>
              <a:gd name="connsiteY22" fmla="*/ 1458998 h 3452389"/>
              <a:gd name="connsiteX23" fmla="*/ 3716672 w 3962737"/>
              <a:gd name="connsiteY23" fmla="*/ 1680091 h 3452389"/>
              <a:gd name="connsiteX24" fmla="*/ 3768442 w 3962737"/>
              <a:gd name="connsiteY24" fmla="*/ 1891438 h 3452389"/>
              <a:gd name="connsiteX25" fmla="*/ 3870158 w 3962737"/>
              <a:gd name="connsiteY25" fmla="*/ 2217901 h 3452389"/>
              <a:gd name="connsiteX26" fmla="*/ 3891475 w 3962737"/>
              <a:gd name="connsiteY26" fmla="*/ 2403516 h 3452389"/>
              <a:gd name="connsiteX27" fmla="*/ 3892990 w 3962737"/>
              <a:gd name="connsiteY27" fmla="*/ 2409750 h 3452389"/>
              <a:gd name="connsiteX28" fmla="*/ 3940615 w 3962737"/>
              <a:gd name="connsiteY28" fmla="*/ 2805307 h 3452389"/>
              <a:gd name="connsiteX29" fmla="*/ 3962737 w 3962737"/>
              <a:gd name="connsiteY29" fmla="*/ 3129157 h 3452389"/>
              <a:gd name="connsiteX30" fmla="*/ 3905587 w 3962737"/>
              <a:gd name="connsiteY30" fmla="*/ 3405382 h 3452389"/>
              <a:gd name="connsiteX31" fmla="*/ 1496048 w 3962737"/>
              <a:gd name="connsiteY31" fmla="*/ 3452389 h 3452389"/>
              <a:gd name="connsiteX32" fmla="*/ 1546550 w 3962737"/>
              <a:gd name="connsiteY32" fmla="*/ 3029794 h 3452389"/>
              <a:gd name="connsiteX33" fmla="*/ 1191459 w 3962737"/>
              <a:gd name="connsiteY33" fmla="*/ 3297178 h 3452389"/>
              <a:gd name="connsiteX34" fmla="*/ 771201 w 3962737"/>
              <a:gd name="connsiteY34" fmla="*/ 3186326 h 3452389"/>
              <a:gd name="connsiteX35" fmla="*/ 580561 w 3962737"/>
              <a:gd name="connsiteY35" fmla="*/ 3080347 h 3452389"/>
              <a:gd name="connsiteX36" fmla="*/ 400885 w 3962737"/>
              <a:gd name="connsiteY36" fmla="*/ 2928078 h 3452389"/>
              <a:gd name="connsiteX37" fmla="*/ 444738 w 3962737"/>
              <a:gd name="connsiteY37" fmla="*/ 2772767 h 3452389"/>
              <a:gd name="connsiteX38" fmla="*/ 220600 w 3962737"/>
              <a:gd name="connsiteY38" fmla="*/ 2597963 h 3452389"/>
              <a:gd name="connsiteX39" fmla="*/ 116449 w 3962737"/>
              <a:gd name="connsiteY39" fmla="*/ 2491375 h 3452389"/>
              <a:gd name="connsiteX40" fmla="*/ 64677 w 3962737"/>
              <a:gd name="connsiteY40" fmla="*/ 2377479 h 3452389"/>
              <a:gd name="connsiteX41" fmla="*/ 27524 w 3962737"/>
              <a:gd name="connsiteY41" fmla="*/ 2224600 h 3452389"/>
              <a:gd name="connsiteX42" fmla="*/ 11687 w 3962737"/>
              <a:gd name="connsiteY42" fmla="*/ 2118014 h 3452389"/>
              <a:gd name="connsiteX43" fmla="*/ 315615 w 3962737"/>
              <a:gd name="connsiteY43" fmla="*/ 2248355 h 3452389"/>
              <a:gd name="connsiteX44" fmla="*/ 335715 w 3962737"/>
              <a:gd name="connsiteY44" fmla="*/ 1945646 h 3452389"/>
              <a:gd name="connsiteX45" fmla="*/ 516609 w 3962737"/>
              <a:gd name="connsiteY45" fmla="*/ 2317788 h 3452389"/>
              <a:gd name="connsiteX46" fmla="*/ 591525 w 3962737"/>
              <a:gd name="connsiteY46" fmla="*/ 2515128 h 3452389"/>
              <a:gd name="connsiteX47" fmla="*/ 903977 w 3962737"/>
              <a:gd name="connsiteY47" fmla="*/ 2661915 h 3452389"/>
              <a:gd name="connsiteX48" fmla="*/ 1139080 w 3962737"/>
              <a:gd name="connsiteY48" fmla="*/ 2724041 h 3452389"/>
              <a:gd name="connsiteX49" fmla="*/ 1209122 w 3962737"/>
              <a:gd name="connsiteY49" fmla="*/ 2551063 h 3452389"/>
              <a:gd name="connsiteX50" fmla="*/ 1357126 w 3962737"/>
              <a:gd name="connsiteY50" fmla="*/ 2155167 h 3452389"/>
              <a:gd name="connsiteX51" fmla="*/ 1338854 w 3962737"/>
              <a:gd name="connsiteY51" fmla="*/ 2040052 h 3452389"/>
              <a:gd name="connsiteX52" fmla="*/ 1529495 w 3962737"/>
              <a:gd name="connsiteY52" fmla="*/ 1602739 h 3452389"/>
              <a:gd name="connsiteX53" fmla="*/ 2028324 w 3962737"/>
              <a:gd name="connsiteY53" fmla="*/ 1396264 h 3452389"/>
              <a:gd name="connsiteX54" fmla="*/ 2199473 w 3962737"/>
              <a:gd name="connsiteY54" fmla="*/ 1197705 h 3452389"/>
              <a:gd name="connsiteX55" fmla="*/ 2141611 w 3962737"/>
              <a:gd name="connsiteY55" fmla="*/ 963213 h 3452389"/>
              <a:gd name="connsiteX56" fmla="*/ 2064259 w 3962737"/>
              <a:gd name="connsiteY56" fmla="*/ 848097 h 3452389"/>
              <a:gd name="connsiteX57" fmla="*/ 2028324 w 3962737"/>
              <a:gd name="connsiteY57" fmla="*/ 623958 h 3452389"/>
              <a:gd name="connsiteX58" fmla="*/ 2456503 w 3962737"/>
              <a:gd name="connsiteY58" fmla="*/ 880 h 3452389"/>
              <a:gd name="connsiteX0" fmla="*/ 2199473 w 3962737"/>
              <a:gd name="connsiteY0" fmla="*/ 1297594 h 3452389"/>
              <a:gd name="connsiteX1" fmla="*/ 2387676 w 3962737"/>
              <a:gd name="connsiteY1" fmla="*/ 2323881 h 3452389"/>
              <a:gd name="connsiteX2" fmla="*/ 2407168 w 3962737"/>
              <a:gd name="connsiteY2" fmla="*/ 1951127 h 3452389"/>
              <a:gd name="connsiteX3" fmla="*/ 2451628 w 3962737"/>
              <a:gd name="connsiteY3" fmla="*/ 1732472 h 3452389"/>
              <a:gd name="connsiteX4" fmla="*/ 2359660 w 3962737"/>
              <a:gd name="connsiteY4" fmla="*/ 1601519 h 3452389"/>
              <a:gd name="connsiteX5" fmla="*/ 2409603 w 3962737"/>
              <a:gd name="connsiteY5" fmla="*/ 1549141 h 3452389"/>
              <a:gd name="connsiteX6" fmla="*/ 2199473 w 3962737"/>
              <a:gd name="connsiteY6" fmla="*/ 1297594 h 3452389"/>
              <a:gd name="connsiteX7" fmla="*/ 2797583 w 3962737"/>
              <a:gd name="connsiteY7" fmla="*/ 1197705 h 3452389"/>
              <a:gd name="connsiteX8" fmla="*/ 2595371 w 3962737"/>
              <a:gd name="connsiteY8" fmla="*/ 1541222 h 3452389"/>
              <a:gd name="connsiteX9" fmla="*/ 2652622 w 3962737"/>
              <a:gd name="connsiteY9" fmla="*/ 1583858 h 3452389"/>
              <a:gd name="connsiteX10" fmla="*/ 2583189 w 3962737"/>
              <a:gd name="connsiteY10" fmla="*/ 1720289 h 3452389"/>
              <a:gd name="connsiteX11" fmla="*/ 2674549 w 3962737"/>
              <a:gd name="connsiteY11" fmla="*/ 2061370 h 3452389"/>
              <a:gd name="connsiteX12" fmla="*/ 2692821 w 3962737"/>
              <a:gd name="connsiteY12" fmla="*/ 2396360 h 3452389"/>
              <a:gd name="connsiteX13" fmla="*/ 2797583 w 3962737"/>
              <a:gd name="connsiteY13" fmla="*/ 1197705 h 3452389"/>
              <a:gd name="connsiteX14" fmla="*/ 2456503 w 3962737"/>
              <a:gd name="connsiteY14" fmla="*/ 880 h 3452389"/>
              <a:gd name="connsiteX15" fmla="*/ 2877980 w 3962737"/>
              <a:gd name="connsiteY15" fmla="*/ 275571 h 3452389"/>
              <a:gd name="connsiteX16" fmla="*/ 2910261 w 3962737"/>
              <a:gd name="connsiteY16" fmla="*/ 619697 h 3452389"/>
              <a:gd name="connsiteX17" fmla="*/ 2862143 w 3962737"/>
              <a:gd name="connsiteY17" fmla="*/ 828608 h 3452389"/>
              <a:gd name="connsiteX18" fmla="*/ 2801846 w 3962737"/>
              <a:gd name="connsiteY18" fmla="*/ 946158 h 3452389"/>
              <a:gd name="connsiteX19" fmla="*/ 2753120 w 3962737"/>
              <a:gd name="connsiteY19" fmla="*/ 1147761 h 3452389"/>
              <a:gd name="connsiteX20" fmla="*/ 2974212 w 3962737"/>
              <a:gd name="connsiteY20" fmla="*/ 1296374 h 3452389"/>
              <a:gd name="connsiteX21" fmla="*/ 3169117 w 3962737"/>
              <a:gd name="connsiteY21" fmla="*/ 1359720 h 3452389"/>
              <a:gd name="connsiteX22" fmla="*/ 3517504 w 3962737"/>
              <a:gd name="connsiteY22" fmla="*/ 1458998 h 3452389"/>
              <a:gd name="connsiteX23" fmla="*/ 3716672 w 3962737"/>
              <a:gd name="connsiteY23" fmla="*/ 1680091 h 3452389"/>
              <a:gd name="connsiteX24" fmla="*/ 3768442 w 3962737"/>
              <a:gd name="connsiteY24" fmla="*/ 1891438 h 3452389"/>
              <a:gd name="connsiteX25" fmla="*/ 3870158 w 3962737"/>
              <a:gd name="connsiteY25" fmla="*/ 2217901 h 3452389"/>
              <a:gd name="connsiteX26" fmla="*/ 3891475 w 3962737"/>
              <a:gd name="connsiteY26" fmla="*/ 2403516 h 3452389"/>
              <a:gd name="connsiteX27" fmla="*/ 3892990 w 3962737"/>
              <a:gd name="connsiteY27" fmla="*/ 2409750 h 3452389"/>
              <a:gd name="connsiteX28" fmla="*/ 3940615 w 3962737"/>
              <a:gd name="connsiteY28" fmla="*/ 2805307 h 3452389"/>
              <a:gd name="connsiteX29" fmla="*/ 3962737 w 3962737"/>
              <a:gd name="connsiteY29" fmla="*/ 3129157 h 3452389"/>
              <a:gd name="connsiteX30" fmla="*/ 3905587 w 3962737"/>
              <a:gd name="connsiteY30" fmla="*/ 3405382 h 3452389"/>
              <a:gd name="connsiteX31" fmla="*/ 1496048 w 3962737"/>
              <a:gd name="connsiteY31" fmla="*/ 3452389 h 3452389"/>
              <a:gd name="connsiteX32" fmla="*/ 1546550 w 3962737"/>
              <a:gd name="connsiteY32" fmla="*/ 3029794 h 3452389"/>
              <a:gd name="connsiteX33" fmla="*/ 1191459 w 3962737"/>
              <a:gd name="connsiteY33" fmla="*/ 3297178 h 3452389"/>
              <a:gd name="connsiteX34" fmla="*/ 771201 w 3962737"/>
              <a:gd name="connsiteY34" fmla="*/ 3186326 h 3452389"/>
              <a:gd name="connsiteX35" fmla="*/ 580561 w 3962737"/>
              <a:gd name="connsiteY35" fmla="*/ 3080347 h 3452389"/>
              <a:gd name="connsiteX36" fmla="*/ 400885 w 3962737"/>
              <a:gd name="connsiteY36" fmla="*/ 2928078 h 3452389"/>
              <a:gd name="connsiteX37" fmla="*/ 444738 w 3962737"/>
              <a:gd name="connsiteY37" fmla="*/ 2772767 h 3452389"/>
              <a:gd name="connsiteX38" fmla="*/ 220600 w 3962737"/>
              <a:gd name="connsiteY38" fmla="*/ 2597963 h 3452389"/>
              <a:gd name="connsiteX39" fmla="*/ 116449 w 3962737"/>
              <a:gd name="connsiteY39" fmla="*/ 2491375 h 3452389"/>
              <a:gd name="connsiteX40" fmla="*/ 64677 w 3962737"/>
              <a:gd name="connsiteY40" fmla="*/ 2377479 h 3452389"/>
              <a:gd name="connsiteX41" fmla="*/ 27524 w 3962737"/>
              <a:gd name="connsiteY41" fmla="*/ 2224600 h 3452389"/>
              <a:gd name="connsiteX42" fmla="*/ 11687 w 3962737"/>
              <a:gd name="connsiteY42" fmla="*/ 2118014 h 3452389"/>
              <a:gd name="connsiteX43" fmla="*/ 315615 w 3962737"/>
              <a:gd name="connsiteY43" fmla="*/ 2248355 h 3452389"/>
              <a:gd name="connsiteX44" fmla="*/ 335715 w 3962737"/>
              <a:gd name="connsiteY44" fmla="*/ 1945646 h 3452389"/>
              <a:gd name="connsiteX45" fmla="*/ 516609 w 3962737"/>
              <a:gd name="connsiteY45" fmla="*/ 2317788 h 3452389"/>
              <a:gd name="connsiteX46" fmla="*/ 591525 w 3962737"/>
              <a:gd name="connsiteY46" fmla="*/ 2515128 h 3452389"/>
              <a:gd name="connsiteX47" fmla="*/ 903977 w 3962737"/>
              <a:gd name="connsiteY47" fmla="*/ 2661915 h 3452389"/>
              <a:gd name="connsiteX48" fmla="*/ 1139080 w 3962737"/>
              <a:gd name="connsiteY48" fmla="*/ 2724041 h 3452389"/>
              <a:gd name="connsiteX49" fmla="*/ 1209122 w 3962737"/>
              <a:gd name="connsiteY49" fmla="*/ 2551063 h 3452389"/>
              <a:gd name="connsiteX50" fmla="*/ 1357126 w 3962737"/>
              <a:gd name="connsiteY50" fmla="*/ 2155167 h 3452389"/>
              <a:gd name="connsiteX51" fmla="*/ 1338854 w 3962737"/>
              <a:gd name="connsiteY51" fmla="*/ 2040052 h 3452389"/>
              <a:gd name="connsiteX52" fmla="*/ 1529495 w 3962737"/>
              <a:gd name="connsiteY52" fmla="*/ 1602739 h 3452389"/>
              <a:gd name="connsiteX53" fmla="*/ 2028324 w 3962737"/>
              <a:gd name="connsiteY53" fmla="*/ 1396264 h 3452389"/>
              <a:gd name="connsiteX54" fmla="*/ 2199473 w 3962737"/>
              <a:gd name="connsiteY54" fmla="*/ 1197705 h 3452389"/>
              <a:gd name="connsiteX55" fmla="*/ 2141611 w 3962737"/>
              <a:gd name="connsiteY55" fmla="*/ 963213 h 3452389"/>
              <a:gd name="connsiteX56" fmla="*/ 2064259 w 3962737"/>
              <a:gd name="connsiteY56" fmla="*/ 848097 h 3452389"/>
              <a:gd name="connsiteX57" fmla="*/ 2028324 w 3962737"/>
              <a:gd name="connsiteY57" fmla="*/ 623958 h 3452389"/>
              <a:gd name="connsiteX58" fmla="*/ 2456503 w 3962737"/>
              <a:gd name="connsiteY58" fmla="*/ 880 h 3452389"/>
              <a:gd name="connsiteX0" fmla="*/ 2199473 w 3962737"/>
              <a:gd name="connsiteY0" fmla="*/ 1297594 h 3414289"/>
              <a:gd name="connsiteX1" fmla="*/ 2387676 w 3962737"/>
              <a:gd name="connsiteY1" fmla="*/ 2323881 h 3414289"/>
              <a:gd name="connsiteX2" fmla="*/ 2407168 w 3962737"/>
              <a:gd name="connsiteY2" fmla="*/ 1951127 h 3414289"/>
              <a:gd name="connsiteX3" fmla="*/ 2451628 w 3962737"/>
              <a:gd name="connsiteY3" fmla="*/ 1732472 h 3414289"/>
              <a:gd name="connsiteX4" fmla="*/ 2359660 w 3962737"/>
              <a:gd name="connsiteY4" fmla="*/ 1601519 h 3414289"/>
              <a:gd name="connsiteX5" fmla="*/ 2409603 w 3962737"/>
              <a:gd name="connsiteY5" fmla="*/ 1549141 h 3414289"/>
              <a:gd name="connsiteX6" fmla="*/ 2199473 w 3962737"/>
              <a:gd name="connsiteY6" fmla="*/ 1297594 h 3414289"/>
              <a:gd name="connsiteX7" fmla="*/ 2797583 w 3962737"/>
              <a:gd name="connsiteY7" fmla="*/ 1197705 h 3414289"/>
              <a:gd name="connsiteX8" fmla="*/ 2595371 w 3962737"/>
              <a:gd name="connsiteY8" fmla="*/ 1541222 h 3414289"/>
              <a:gd name="connsiteX9" fmla="*/ 2652622 w 3962737"/>
              <a:gd name="connsiteY9" fmla="*/ 1583858 h 3414289"/>
              <a:gd name="connsiteX10" fmla="*/ 2583189 w 3962737"/>
              <a:gd name="connsiteY10" fmla="*/ 1720289 h 3414289"/>
              <a:gd name="connsiteX11" fmla="*/ 2674549 w 3962737"/>
              <a:gd name="connsiteY11" fmla="*/ 2061370 h 3414289"/>
              <a:gd name="connsiteX12" fmla="*/ 2692821 w 3962737"/>
              <a:gd name="connsiteY12" fmla="*/ 2396360 h 3414289"/>
              <a:gd name="connsiteX13" fmla="*/ 2797583 w 3962737"/>
              <a:gd name="connsiteY13" fmla="*/ 1197705 h 3414289"/>
              <a:gd name="connsiteX14" fmla="*/ 2456503 w 3962737"/>
              <a:gd name="connsiteY14" fmla="*/ 880 h 3414289"/>
              <a:gd name="connsiteX15" fmla="*/ 2877980 w 3962737"/>
              <a:gd name="connsiteY15" fmla="*/ 275571 h 3414289"/>
              <a:gd name="connsiteX16" fmla="*/ 2910261 w 3962737"/>
              <a:gd name="connsiteY16" fmla="*/ 619697 h 3414289"/>
              <a:gd name="connsiteX17" fmla="*/ 2862143 w 3962737"/>
              <a:gd name="connsiteY17" fmla="*/ 828608 h 3414289"/>
              <a:gd name="connsiteX18" fmla="*/ 2801846 w 3962737"/>
              <a:gd name="connsiteY18" fmla="*/ 946158 h 3414289"/>
              <a:gd name="connsiteX19" fmla="*/ 2753120 w 3962737"/>
              <a:gd name="connsiteY19" fmla="*/ 1147761 h 3414289"/>
              <a:gd name="connsiteX20" fmla="*/ 2974212 w 3962737"/>
              <a:gd name="connsiteY20" fmla="*/ 1296374 h 3414289"/>
              <a:gd name="connsiteX21" fmla="*/ 3169117 w 3962737"/>
              <a:gd name="connsiteY21" fmla="*/ 1359720 h 3414289"/>
              <a:gd name="connsiteX22" fmla="*/ 3517504 w 3962737"/>
              <a:gd name="connsiteY22" fmla="*/ 1458998 h 3414289"/>
              <a:gd name="connsiteX23" fmla="*/ 3716672 w 3962737"/>
              <a:gd name="connsiteY23" fmla="*/ 1680091 h 3414289"/>
              <a:gd name="connsiteX24" fmla="*/ 3768442 w 3962737"/>
              <a:gd name="connsiteY24" fmla="*/ 1891438 h 3414289"/>
              <a:gd name="connsiteX25" fmla="*/ 3870158 w 3962737"/>
              <a:gd name="connsiteY25" fmla="*/ 2217901 h 3414289"/>
              <a:gd name="connsiteX26" fmla="*/ 3891475 w 3962737"/>
              <a:gd name="connsiteY26" fmla="*/ 2403516 h 3414289"/>
              <a:gd name="connsiteX27" fmla="*/ 3892990 w 3962737"/>
              <a:gd name="connsiteY27" fmla="*/ 2409750 h 3414289"/>
              <a:gd name="connsiteX28" fmla="*/ 3940615 w 3962737"/>
              <a:gd name="connsiteY28" fmla="*/ 2805307 h 3414289"/>
              <a:gd name="connsiteX29" fmla="*/ 3962737 w 3962737"/>
              <a:gd name="connsiteY29" fmla="*/ 3129157 h 3414289"/>
              <a:gd name="connsiteX30" fmla="*/ 3905587 w 3962737"/>
              <a:gd name="connsiteY30" fmla="*/ 3405382 h 3414289"/>
              <a:gd name="connsiteX31" fmla="*/ 1505573 w 3962737"/>
              <a:gd name="connsiteY31" fmla="*/ 3414289 h 3414289"/>
              <a:gd name="connsiteX32" fmla="*/ 1546550 w 3962737"/>
              <a:gd name="connsiteY32" fmla="*/ 3029794 h 3414289"/>
              <a:gd name="connsiteX33" fmla="*/ 1191459 w 3962737"/>
              <a:gd name="connsiteY33" fmla="*/ 3297178 h 3414289"/>
              <a:gd name="connsiteX34" fmla="*/ 771201 w 3962737"/>
              <a:gd name="connsiteY34" fmla="*/ 3186326 h 3414289"/>
              <a:gd name="connsiteX35" fmla="*/ 580561 w 3962737"/>
              <a:gd name="connsiteY35" fmla="*/ 3080347 h 3414289"/>
              <a:gd name="connsiteX36" fmla="*/ 400885 w 3962737"/>
              <a:gd name="connsiteY36" fmla="*/ 2928078 h 3414289"/>
              <a:gd name="connsiteX37" fmla="*/ 444738 w 3962737"/>
              <a:gd name="connsiteY37" fmla="*/ 2772767 h 3414289"/>
              <a:gd name="connsiteX38" fmla="*/ 220600 w 3962737"/>
              <a:gd name="connsiteY38" fmla="*/ 2597963 h 3414289"/>
              <a:gd name="connsiteX39" fmla="*/ 116449 w 3962737"/>
              <a:gd name="connsiteY39" fmla="*/ 2491375 h 3414289"/>
              <a:gd name="connsiteX40" fmla="*/ 64677 w 3962737"/>
              <a:gd name="connsiteY40" fmla="*/ 2377479 h 3414289"/>
              <a:gd name="connsiteX41" fmla="*/ 27524 w 3962737"/>
              <a:gd name="connsiteY41" fmla="*/ 2224600 h 3414289"/>
              <a:gd name="connsiteX42" fmla="*/ 11687 w 3962737"/>
              <a:gd name="connsiteY42" fmla="*/ 2118014 h 3414289"/>
              <a:gd name="connsiteX43" fmla="*/ 315615 w 3962737"/>
              <a:gd name="connsiteY43" fmla="*/ 2248355 h 3414289"/>
              <a:gd name="connsiteX44" fmla="*/ 335715 w 3962737"/>
              <a:gd name="connsiteY44" fmla="*/ 1945646 h 3414289"/>
              <a:gd name="connsiteX45" fmla="*/ 516609 w 3962737"/>
              <a:gd name="connsiteY45" fmla="*/ 2317788 h 3414289"/>
              <a:gd name="connsiteX46" fmla="*/ 591525 w 3962737"/>
              <a:gd name="connsiteY46" fmla="*/ 2515128 h 3414289"/>
              <a:gd name="connsiteX47" fmla="*/ 903977 w 3962737"/>
              <a:gd name="connsiteY47" fmla="*/ 2661915 h 3414289"/>
              <a:gd name="connsiteX48" fmla="*/ 1139080 w 3962737"/>
              <a:gd name="connsiteY48" fmla="*/ 2724041 h 3414289"/>
              <a:gd name="connsiteX49" fmla="*/ 1209122 w 3962737"/>
              <a:gd name="connsiteY49" fmla="*/ 2551063 h 3414289"/>
              <a:gd name="connsiteX50" fmla="*/ 1357126 w 3962737"/>
              <a:gd name="connsiteY50" fmla="*/ 2155167 h 3414289"/>
              <a:gd name="connsiteX51" fmla="*/ 1338854 w 3962737"/>
              <a:gd name="connsiteY51" fmla="*/ 2040052 h 3414289"/>
              <a:gd name="connsiteX52" fmla="*/ 1529495 w 3962737"/>
              <a:gd name="connsiteY52" fmla="*/ 1602739 h 3414289"/>
              <a:gd name="connsiteX53" fmla="*/ 2028324 w 3962737"/>
              <a:gd name="connsiteY53" fmla="*/ 1396264 h 3414289"/>
              <a:gd name="connsiteX54" fmla="*/ 2199473 w 3962737"/>
              <a:gd name="connsiteY54" fmla="*/ 1197705 h 3414289"/>
              <a:gd name="connsiteX55" fmla="*/ 2141611 w 3962737"/>
              <a:gd name="connsiteY55" fmla="*/ 963213 h 3414289"/>
              <a:gd name="connsiteX56" fmla="*/ 2064259 w 3962737"/>
              <a:gd name="connsiteY56" fmla="*/ 848097 h 3414289"/>
              <a:gd name="connsiteX57" fmla="*/ 2028324 w 3962737"/>
              <a:gd name="connsiteY57" fmla="*/ 623958 h 3414289"/>
              <a:gd name="connsiteX58" fmla="*/ 2456503 w 3962737"/>
              <a:gd name="connsiteY58" fmla="*/ 880 h 3414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3962737" h="3414289">
                <a:moveTo>
                  <a:pt x="2199473" y="1297594"/>
                </a:moveTo>
                <a:cubicBezTo>
                  <a:pt x="2189728" y="1599693"/>
                  <a:pt x="2315806" y="2040660"/>
                  <a:pt x="2387676" y="2323881"/>
                </a:cubicBezTo>
                <a:cubicBezTo>
                  <a:pt x="2406557" y="2252010"/>
                  <a:pt x="2392548" y="2032744"/>
                  <a:pt x="2407168" y="1951127"/>
                </a:cubicBezTo>
                <a:cubicBezTo>
                  <a:pt x="2422394" y="1861595"/>
                  <a:pt x="2429092" y="1817133"/>
                  <a:pt x="2451628" y="1732472"/>
                </a:cubicBezTo>
                <a:cubicBezTo>
                  <a:pt x="2427875" y="1684354"/>
                  <a:pt x="2402293" y="1645373"/>
                  <a:pt x="2359660" y="1601519"/>
                </a:cubicBezTo>
                <a:lnTo>
                  <a:pt x="2409603" y="1549141"/>
                </a:lnTo>
                <a:cubicBezTo>
                  <a:pt x="2315197" y="1473007"/>
                  <a:pt x="2254900" y="1400527"/>
                  <a:pt x="2199473" y="1297594"/>
                </a:cubicBezTo>
                <a:close/>
                <a:moveTo>
                  <a:pt x="2797583" y="1197705"/>
                </a:moveTo>
                <a:cubicBezTo>
                  <a:pt x="2737892" y="1362764"/>
                  <a:pt x="2666630" y="1428544"/>
                  <a:pt x="2595371" y="1541222"/>
                </a:cubicBezTo>
                <a:lnTo>
                  <a:pt x="2652622" y="1583858"/>
                </a:lnTo>
                <a:cubicBezTo>
                  <a:pt x="2625823" y="1636237"/>
                  <a:pt x="2567352" y="1672781"/>
                  <a:pt x="2583189" y="1720289"/>
                </a:cubicBezTo>
                <a:cubicBezTo>
                  <a:pt x="2625823" y="1849413"/>
                  <a:pt x="2647750" y="1923719"/>
                  <a:pt x="2674549" y="2061370"/>
                </a:cubicBezTo>
                <a:lnTo>
                  <a:pt x="2692821" y="2396360"/>
                </a:lnTo>
                <a:cubicBezTo>
                  <a:pt x="2779311" y="2073552"/>
                  <a:pt x="2857880" y="1675827"/>
                  <a:pt x="2797583" y="1197705"/>
                </a:cubicBezTo>
                <a:close/>
                <a:moveTo>
                  <a:pt x="2456503" y="880"/>
                </a:moveTo>
                <a:cubicBezTo>
                  <a:pt x="2826208" y="1489"/>
                  <a:pt x="2817072" y="146447"/>
                  <a:pt x="2877980" y="275571"/>
                </a:cubicBezTo>
                <a:cubicBezTo>
                  <a:pt x="2962639" y="456464"/>
                  <a:pt x="2943758" y="505191"/>
                  <a:pt x="2910261" y="619697"/>
                </a:cubicBezTo>
                <a:cubicBezTo>
                  <a:pt x="2969340" y="632486"/>
                  <a:pt x="2943150" y="756737"/>
                  <a:pt x="2862143" y="828608"/>
                </a:cubicBezTo>
                <a:lnTo>
                  <a:pt x="2801846" y="946158"/>
                </a:lnTo>
                <a:cubicBezTo>
                  <a:pt x="2780528" y="1011330"/>
                  <a:pt x="2715356" y="1106345"/>
                  <a:pt x="2753120" y="1147761"/>
                </a:cubicBezTo>
                <a:cubicBezTo>
                  <a:pt x="2816464" y="1218414"/>
                  <a:pt x="2901734" y="1266531"/>
                  <a:pt x="2974212" y="1296374"/>
                </a:cubicBezTo>
                <a:cubicBezTo>
                  <a:pt x="3043648" y="1329266"/>
                  <a:pt x="3072882" y="1333529"/>
                  <a:pt x="3169117" y="1359720"/>
                </a:cubicBezTo>
                <a:cubicBezTo>
                  <a:pt x="3306765" y="1385908"/>
                  <a:pt x="3387163" y="1411490"/>
                  <a:pt x="3517504" y="1458998"/>
                </a:cubicBezTo>
                <a:cubicBezTo>
                  <a:pt x="3664900" y="1513814"/>
                  <a:pt x="3702664" y="1568630"/>
                  <a:pt x="3716672" y="1680091"/>
                </a:cubicBezTo>
                <a:cubicBezTo>
                  <a:pt x="3730680" y="1801296"/>
                  <a:pt x="3783059" y="1746480"/>
                  <a:pt x="3768442" y="1891438"/>
                </a:cubicBezTo>
                <a:cubicBezTo>
                  <a:pt x="3755042" y="1976708"/>
                  <a:pt x="3874421" y="1921284"/>
                  <a:pt x="3870158" y="2217901"/>
                </a:cubicBezTo>
                <a:cubicBezTo>
                  <a:pt x="3867721" y="2289772"/>
                  <a:pt x="3878532" y="2348547"/>
                  <a:pt x="3891475" y="2403516"/>
                </a:cubicBezTo>
                <a:lnTo>
                  <a:pt x="3892990" y="2409750"/>
                </a:lnTo>
                <a:lnTo>
                  <a:pt x="3940615" y="2805307"/>
                </a:lnTo>
                <a:lnTo>
                  <a:pt x="3962737" y="3129157"/>
                </a:lnTo>
                <a:lnTo>
                  <a:pt x="3905587" y="3405382"/>
                </a:lnTo>
                <a:lnTo>
                  <a:pt x="1505573" y="3414289"/>
                </a:lnTo>
                <a:lnTo>
                  <a:pt x="1546550" y="3029794"/>
                </a:lnTo>
                <a:cubicBezTo>
                  <a:pt x="1430826" y="3212517"/>
                  <a:pt x="1329718" y="3312404"/>
                  <a:pt x="1191459" y="3297178"/>
                </a:cubicBezTo>
                <a:cubicBezTo>
                  <a:pt x="977068" y="3276468"/>
                  <a:pt x="854034" y="3219215"/>
                  <a:pt x="771201" y="3186326"/>
                </a:cubicBezTo>
                <a:cubicBezTo>
                  <a:pt x="647559" y="3171709"/>
                  <a:pt x="637205" y="3072431"/>
                  <a:pt x="580561" y="3080347"/>
                </a:cubicBezTo>
                <a:cubicBezTo>
                  <a:pt x="497728" y="3068776"/>
                  <a:pt x="420374" y="2990204"/>
                  <a:pt x="400885" y="2928078"/>
                </a:cubicBezTo>
                <a:cubicBezTo>
                  <a:pt x="400276" y="2887271"/>
                  <a:pt x="419157" y="2892143"/>
                  <a:pt x="444738" y="2772767"/>
                </a:cubicBezTo>
                <a:cubicBezTo>
                  <a:pt x="355814" y="2724041"/>
                  <a:pt x="285769" y="2675314"/>
                  <a:pt x="220600" y="2597963"/>
                </a:cubicBezTo>
                <a:cubicBezTo>
                  <a:pt x="197456" y="2573599"/>
                  <a:pt x="145075" y="2544364"/>
                  <a:pt x="116449" y="2491375"/>
                </a:cubicBezTo>
                <a:cubicBezTo>
                  <a:pt x="94523" y="2457266"/>
                  <a:pt x="131675" y="2431686"/>
                  <a:pt x="64677" y="2377479"/>
                </a:cubicBezTo>
                <a:cubicBezTo>
                  <a:pt x="37878" y="2353724"/>
                  <a:pt x="28133" y="2272109"/>
                  <a:pt x="27524" y="2224600"/>
                </a:cubicBezTo>
                <a:cubicBezTo>
                  <a:pt x="34832" y="2194757"/>
                  <a:pt x="-24248" y="2142985"/>
                  <a:pt x="11687" y="2118014"/>
                </a:cubicBezTo>
                <a:cubicBezTo>
                  <a:pt x="47014" y="2085123"/>
                  <a:pt x="189537" y="2308044"/>
                  <a:pt x="315615" y="2248355"/>
                </a:cubicBezTo>
                <a:cubicBezTo>
                  <a:pt x="395404" y="2223382"/>
                  <a:pt x="232171" y="1982189"/>
                  <a:pt x="335715" y="1945646"/>
                </a:cubicBezTo>
                <a:cubicBezTo>
                  <a:pt x="428293" y="1920675"/>
                  <a:pt x="428293" y="2183792"/>
                  <a:pt x="516609" y="2317788"/>
                </a:cubicBezTo>
                <a:cubicBezTo>
                  <a:pt x="562897" y="2382960"/>
                  <a:pt x="578126" y="2442649"/>
                  <a:pt x="591525" y="2515128"/>
                </a:cubicBezTo>
                <a:cubicBezTo>
                  <a:pt x="723084" y="2567509"/>
                  <a:pt x="776682" y="2653388"/>
                  <a:pt x="903977" y="2661915"/>
                </a:cubicBezTo>
                <a:cubicBezTo>
                  <a:pt x="1022139" y="2660697"/>
                  <a:pt x="1094618" y="2742921"/>
                  <a:pt x="1139080" y="2724041"/>
                </a:cubicBezTo>
                <a:cubicBezTo>
                  <a:pt x="1222522" y="2694195"/>
                  <a:pt x="1194505" y="2602227"/>
                  <a:pt x="1209122" y="2551063"/>
                </a:cubicBezTo>
                <a:cubicBezTo>
                  <a:pt x="1268204" y="2449958"/>
                  <a:pt x="1293174" y="2272717"/>
                  <a:pt x="1357126" y="2155167"/>
                </a:cubicBezTo>
                <a:cubicBezTo>
                  <a:pt x="1377227" y="2116186"/>
                  <a:pt x="1316319" y="2119840"/>
                  <a:pt x="1338854" y="2040052"/>
                </a:cubicBezTo>
                <a:cubicBezTo>
                  <a:pt x="1425953" y="1801296"/>
                  <a:pt x="1467978" y="1630147"/>
                  <a:pt x="1529495" y="1602739"/>
                </a:cubicBezTo>
                <a:lnTo>
                  <a:pt x="2028324" y="1396264"/>
                </a:lnTo>
                <a:lnTo>
                  <a:pt x="2199473" y="1197705"/>
                </a:lnTo>
                <a:cubicBezTo>
                  <a:pt x="2264036" y="1085026"/>
                  <a:pt x="2158665" y="1052137"/>
                  <a:pt x="2141611" y="963213"/>
                </a:cubicBezTo>
                <a:lnTo>
                  <a:pt x="2064259" y="848097"/>
                </a:lnTo>
                <a:cubicBezTo>
                  <a:pt x="2042941" y="804855"/>
                  <a:pt x="2047205" y="712275"/>
                  <a:pt x="2028324" y="623958"/>
                </a:cubicBezTo>
                <a:cubicBezTo>
                  <a:pt x="1888238" y="232935"/>
                  <a:pt x="2146483" y="-16783"/>
                  <a:pt x="2456503" y="880"/>
                </a:cubicBezTo>
                <a:close/>
              </a:path>
            </a:pathLst>
          </a:custGeom>
          <a:solidFill>
            <a:schemeClr val="accent2"/>
          </a:solidFill>
          <a:ln w="2449" cap="flat">
            <a:noFill/>
            <a:prstDash val="solid"/>
            <a:miter/>
          </a:ln>
        </p:spPr>
        <p:txBody>
          <a:bodyPr wrap="square" rtlCol="0" anchor="ctr">
            <a:noAutofit/>
          </a:bodyPr>
          <a:lstStyle/>
          <a:p>
            <a:endParaRPr lang="en-US" dirty="0"/>
          </a:p>
        </p:txBody>
      </p:sp>
      <p:sp>
        <p:nvSpPr>
          <p:cNvPr id="6" name="Slide Number Placeholder 5"/>
          <p:cNvSpPr>
            <a:spLocks noGrp="1"/>
          </p:cNvSpPr>
          <p:nvPr>
            <p:ph type="sldNum" sz="quarter" idx="12"/>
          </p:nvPr>
        </p:nvSpPr>
        <p:spPr/>
        <p:txBody>
          <a:bodyPr/>
          <a:lstStyle/>
          <a:p>
            <a:fld id="{DEC83B2A-7EB1-4B96-8E19-9D1F12904B47}" type="slidenum">
              <a:rPr lang="en-IN" smtClean="0"/>
              <a:pPr/>
              <a:t>24</a:t>
            </a:fld>
            <a:endParaRPr lang="en-IN"/>
          </a:p>
        </p:txBody>
      </p:sp>
    </p:spTree>
    <p:extLst>
      <p:ext uri="{BB962C8B-B14F-4D97-AF65-F5344CB8AC3E}">
        <p14:creationId xmlns:p14="http://schemas.microsoft.com/office/powerpoint/2010/main" val="831275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40478" y="997317"/>
            <a:ext cx="9103521" cy="5346720"/>
          </a:xfrm>
          <a:prstGeom prst="rect">
            <a:avLst/>
          </a:prstGeom>
        </p:spPr>
        <p:txBody>
          <a:bodyPr wrap="square" anchor="ctr">
            <a:spAutoFit/>
          </a:bodyPr>
          <a:lstStyle/>
          <a:p>
            <a:pPr>
              <a:lnSpc>
                <a:spcPct val="120000"/>
              </a:lnSpc>
            </a:pPr>
            <a:r>
              <a:rPr lang="en-IN" sz="2200" dirty="0"/>
              <a:t>Clause (1): Allowing Non CA to practice in his name.</a:t>
            </a:r>
          </a:p>
          <a:p>
            <a:pPr>
              <a:lnSpc>
                <a:spcPct val="120000"/>
              </a:lnSpc>
            </a:pPr>
            <a:r>
              <a:rPr lang="en-IN" sz="2200" dirty="0"/>
              <a:t>Clause (2): Sharing Fees or Profits with Non CA.</a:t>
            </a:r>
          </a:p>
          <a:p>
            <a:pPr>
              <a:lnSpc>
                <a:spcPct val="120000"/>
              </a:lnSpc>
            </a:pPr>
            <a:r>
              <a:rPr lang="en-IN" sz="2200" dirty="0"/>
              <a:t>Clause (3): Receiving share in Profits from Non CA.</a:t>
            </a:r>
          </a:p>
          <a:p>
            <a:pPr>
              <a:lnSpc>
                <a:spcPct val="120000"/>
              </a:lnSpc>
            </a:pPr>
            <a:r>
              <a:rPr lang="en-IN" sz="2200" dirty="0"/>
              <a:t>Clause (4): Entering in Partnership with Persons other than CAs in practice</a:t>
            </a:r>
          </a:p>
          <a:p>
            <a:pPr>
              <a:lnSpc>
                <a:spcPct val="120000"/>
              </a:lnSpc>
            </a:pPr>
            <a:r>
              <a:rPr lang="en-IN" sz="2200" dirty="0"/>
              <a:t>Clause (5): Securing Professional Business by non-permitted means</a:t>
            </a:r>
          </a:p>
          <a:p>
            <a:pPr>
              <a:lnSpc>
                <a:spcPct val="120000"/>
              </a:lnSpc>
            </a:pPr>
            <a:r>
              <a:rPr lang="en-IN" sz="2200" dirty="0"/>
              <a:t>Clause (6): Solicitation of Professional Work</a:t>
            </a:r>
          </a:p>
          <a:p>
            <a:pPr>
              <a:lnSpc>
                <a:spcPct val="120000"/>
              </a:lnSpc>
            </a:pPr>
            <a:r>
              <a:rPr lang="en-IN" sz="2200" dirty="0"/>
              <a:t>Clause (7): Advertisement of Professional and Other Achievements</a:t>
            </a:r>
          </a:p>
          <a:p>
            <a:pPr>
              <a:lnSpc>
                <a:spcPct val="120000"/>
              </a:lnSpc>
            </a:pPr>
            <a:r>
              <a:rPr lang="en-IN" sz="2200" dirty="0"/>
              <a:t>Clause (8): Non Communication with Previous Auditor</a:t>
            </a:r>
          </a:p>
          <a:p>
            <a:pPr>
              <a:lnSpc>
                <a:spcPct val="120000"/>
              </a:lnSpc>
            </a:pPr>
            <a:r>
              <a:rPr lang="en-IN" sz="2200" dirty="0"/>
              <a:t>Clause (9): Accepting Audit Appointment without ascertaining Company Law compliance</a:t>
            </a:r>
          </a:p>
          <a:p>
            <a:pPr>
              <a:lnSpc>
                <a:spcPct val="120000"/>
              </a:lnSpc>
            </a:pPr>
            <a:r>
              <a:rPr lang="en-IN" sz="2200" dirty="0"/>
              <a:t>Clause (10): Charging Fees on the basis of Percentage or Contingencies</a:t>
            </a:r>
          </a:p>
          <a:p>
            <a:pPr>
              <a:lnSpc>
                <a:spcPct val="120000"/>
              </a:lnSpc>
            </a:pPr>
            <a:r>
              <a:rPr lang="en-IN" sz="2200" dirty="0"/>
              <a:t>Clause (11): Engaging business/occupation other than CA</a:t>
            </a:r>
          </a:p>
          <a:p>
            <a:pPr>
              <a:lnSpc>
                <a:spcPct val="120000"/>
              </a:lnSpc>
            </a:pPr>
            <a:r>
              <a:rPr lang="en-IN" sz="2200" dirty="0"/>
              <a:t>Clause (12): Allowing Persons other than practicing CA to sign on his behalf</a:t>
            </a:r>
          </a:p>
        </p:txBody>
      </p:sp>
      <p:sp>
        <p:nvSpPr>
          <p:cNvPr id="3" name="Rectangle 2">
            <a:extLst>
              <a:ext uri="{FF2B5EF4-FFF2-40B4-BE49-F238E27FC236}">
                <a16:creationId xmlns:a16="http://schemas.microsoft.com/office/drawing/2014/main" id="{F122A169-CECE-4414-9B04-0F964F01863B}"/>
              </a:ext>
            </a:extLst>
          </p:cNvPr>
          <p:cNvSpPr/>
          <p:nvPr/>
        </p:nvSpPr>
        <p:spPr>
          <a:xfrm>
            <a:off x="-71437" y="0"/>
            <a:ext cx="9215437" cy="558743"/>
          </a:xfrm>
          <a:prstGeom prst="rect">
            <a:avLst/>
          </a:prstGeom>
        </p:spPr>
        <p:txBody>
          <a:bodyPr wrap="square" anchor="ctr">
            <a:spAutoFit/>
          </a:bodyPr>
          <a:lstStyle/>
          <a:p>
            <a:pPr marL="174625" marR="1062355">
              <a:lnSpc>
                <a:spcPct val="115000"/>
              </a:lnSpc>
              <a:tabLst>
                <a:tab pos="10351770" algn="l"/>
              </a:tabLst>
            </a:pPr>
            <a:r>
              <a:rPr lang="en-IN" sz="2800" b="1" u="sng" dirty="0">
                <a:solidFill>
                  <a:srgbClr val="C00000"/>
                </a:solidFill>
              </a:rPr>
              <a:t>Part – I of First Schedule</a:t>
            </a:r>
          </a:p>
        </p:txBody>
      </p:sp>
      <p:sp>
        <p:nvSpPr>
          <p:cNvPr id="4" name="Rectangle 3">
            <a:extLst>
              <a:ext uri="{FF2B5EF4-FFF2-40B4-BE49-F238E27FC236}">
                <a16:creationId xmlns:a16="http://schemas.microsoft.com/office/drawing/2014/main" id="{D6C25D0C-8525-43D8-AC78-9A96400C5DFE}"/>
              </a:ext>
            </a:extLst>
          </p:cNvPr>
          <p:cNvSpPr/>
          <p:nvPr/>
        </p:nvSpPr>
        <p:spPr>
          <a:xfrm>
            <a:off x="21433" y="550565"/>
            <a:ext cx="9422607" cy="463973"/>
          </a:xfrm>
          <a:prstGeom prst="rect">
            <a:avLst/>
          </a:prstGeom>
        </p:spPr>
        <p:txBody>
          <a:bodyPr wrap="square" anchor="ctr">
            <a:spAutoFit/>
          </a:bodyPr>
          <a:lstStyle/>
          <a:p>
            <a:pPr marR="1062355">
              <a:lnSpc>
                <a:spcPct val="115000"/>
              </a:lnSpc>
              <a:tabLst>
                <a:tab pos="10351770" algn="l"/>
              </a:tabLst>
            </a:pPr>
            <a:r>
              <a:rPr lang="en-IN" sz="2100" b="1" dirty="0"/>
              <a:t>Professional Misconduct in relation to Chartered Accountants in practice</a:t>
            </a:r>
            <a:endParaRPr lang="en-IN" sz="2100" dirty="0"/>
          </a:p>
        </p:txBody>
      </p:sp>
      <p:sp>
        <p:nvSpPr>
          <p:cNvPr id="5" name="Slide Number Placeholder 4"/>
          <p:cNvSpPr>
            <a:spLocks noGrp="1"/>
          </p:cNvSpPr>
          <p:nvPr>
            <p:ph type="sldNum" sz="quarter" idx="12"/>
          </p:nvPr>
        </p:nvSpPr>
        <p:spPr/>
        <p:txBody>
          <a:bodyPr/>
          <a:lstStyle/>
          <a:p>
            <a:fld id="{DEC83B2A-7EB1-4B96-8E19-9D1F12904B47}" type="slidenum">
              <a:rPr lang="en-IN" smtClean="0"/>
              <a:pPr/>
              <a:t>25</a:t>
            </a:fld>
            <a:endParaRPr lang="en-IN"/>
          </a:p>
        </p:txBody>
      </p:sp>
    </p:spTree>
    <p:extLst>
      <p:ext uri="{BB962C8B-B14F-4D97-AF65-F5344CB8AC3E}">
        <p14:creationId xmlns:p14="http://schemas.microsoft.com/office/powerpoint/2010/main" val="1252947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47638" y="1117486"/>
            <a:ext cx="8562974" cy="1015663"/>
          </a:xfrm>
          <a:prstGeom prst="rect">
            <a:avLst/>
          </a:prstGeom>
        </p:spPr>
        <p:txBody>
          <a:bodyPr wrap="square" anchor="ctr">
            <a:spAutoFit/>
          </a:bodyPr>
          <a:lstStyle/>
          <a:p>
            <a:r>
              <a:rPr lang="en-IN" sz="2000" dirty="0"/>
              <a:t>Clause (1): Sharing Emoluments</a:t>
            </a:r>
          </a:p>
          <a:p>
            <a:r>
              <a:rPr lang="en-IN" sz="2000" dirty="0"/>
              <a:t>Clause (2): Accepting part of Fees etc from Professional engaged by Employer Company</a:t>
            </a:r>
          </a:p>
        </p:txBody>
      </p:sp>
      <p:sp>
        <p:nvSpPr>
          <p:cNvPr id="3" name="Rectangle 2">
            <a:extLst>
              <a:ext uri="{FF2B5EF4-FFF2-40B4-BE49-F238E27FC236}">
                <a16:creationId xmlns:a16="http://schemas.microsoft.com/office/drawing/2014/main" id="{F122A169-CECE-4414-9B04-0F964F01863B}"/>
              </a:ext>
            </a:extLst>
          </p:cNvPr>
          <p:cNvSpPr/>
          <p:nvPr/>
        </p:nvSpPr>
        <p:spPr>
          <a:xfrm>
            <a:off x="-71437" y="0"/>
            <a:ext cx="9215437" cy="558743"/>
          </a:xfrm>
          <a:prstGeom prst="rect">
            <a:avLst/>
          </a:prstGeom>
        </p:spPr>
        <p:txBody>
          <a:bodyPr wrap="square" anchor="ctr">
            <a:spAutoFit/>
          </a:bodyPr>
          <a:lstStyle/>
          <a:p>
            <a:pPr marL="174625" marR="1062355">
              <a:lnSpc>
                <a:spcPct val="115000"/>
              </a:lnSpc>
              <a:tabLst>
                <a:tab pos="10351770" algn="l"/>
              </a:tabLst>
            </a:pPr>
            <a:r>
              <a:rPr lang="en-IN" sz="2800" b="1" u="sng" dirty="0">
                <a:solidFill>
                  <a:srgbClr val="C00000"/>
                </a:solidFill>
              </a:rPr>
              <a:t>Part – II of First Schedule</a:t>
            </a:r>
          </a:p>
        </p:txBody>
      </p:sp>
      <p:sp>
        <p:nvSpPr>
          <p:cNvPr id="4" name="Rectangle 3">
            <a:extLst>
              <a:ext uri="{FF2B5EF4-FFF2-40B4-BE49-F238E27FC236}">
                <a16:creationId xmlns:a16="http://schemas.microsoft.com/office/drawing/2014/main" id="{D6C25D0C-8525-43D8-AC78-9A96400C5DFE}"/>
              </a:ext>
            </a:extLst>
          </p:cNvPr>
          <p:cNvSpPr/>
          <p:nvPr/>
        </p:nvSpPr>
        <p:spPr>
          <a:xfrm>
            <a:off x="0" y="558743"/>
            <a:ext cx="9215437" cy="425501"/>
          </a:xfrm>
          <a:prstGeom prst="rect">
            <a:avLst/>
          </a:prstGeom>
        </p:spPr>
        <p:txBody>
          <a:bodyPr wrap="square" anchor="ctr">
            <a:spAutoFit/>
          </a:bodyPr>
          <a:lstStyle/>
          <a:p>
            <a:pPr marL="174625" marR="1062355">
              <a:lnSpc>
                <a:spcPct val="115000"/>
              </a:lnSpc>
              <a:tabLst>
                <a:tab pos="10351770" algn="l"/>
              </a:tabLst>
            </a:pPr>
            <a:r>
              <a:rPr lang="en-IN" sz="2000" b="1" dirty="0"/>
              <a:t>Professional Misconduct in relation to Chartered Accountants in service</a:t>
            </a:r>
            <a:endParaRPr lang="en-IN" sz="2000" dirty="0"/>
          </a:p>
        </p:txBody>
      </p:sp>
      <p:pic>
        <p:nvPicPr>
          <p:cNvPr id="24" name="Picture 23">
            <a:extLst>
              <a:ext uri="{FF2B5EF4-FFF2-40B4-BE49-F238E27FC236}">
                <a16:creationId xmlns:a16="http://schemas.microsoft.com/office/drawing/2014/main" id="{5FE50D91-D5E9-4AED-9293-2570FB532089}"/>
              </a:ext>
            </a:extLst>
          </p:cNvPr>
          <p:cNvPicPr>
            <a:picLocks noChangeAspect="1"/>
          </p:cNvPicPr>
          <p:nvPr/>
        </p:nvPicPr>
        <p:blipFill rotWithShape="1">
          <a:blip r:embed="rId2" cstate="print">
            <a:duotone>
              <a:srgbClr val="BD582C">
                <a:shade val="45000"/>
                <a:satMod val="135000"/>
              </a:srgbClr>
              <a:prstClr val="white"/>
            </a:duotone>
            <a:extLst>
              <a:ext uri="{28A0092B-C50C-407E-A947-70E740481C1C}">
                <a14:useLocalDpi xmlns:a14="http://schemas.microsoft.com/office/drawing/2010/main" val="0"/>
              </a:ext>
            </a:extLst>
          </a:blip>
          <a:srcRect b="16846"/>
          <a:stretch/>
        </p:blipFill>
        <p:spPr>
          <a:xfrm>
            <a:off x="244851" y="2199138"/>
            <a:ext cx="8371247" cy="3793879"/>
          </a:xfrm>
          <a:prstGeom prst="rect">
            <a:avLst/>
          </a:prstGeom>
        </p:spPr>
      </p:pic>
      <p:sp>
        <p:nvSpPr>
          <p:cNvPr id="5" name="Slide Number Placeholder 4"/>
          <p:cNvSpPr>
            <a:spLocks noGrp="1"/>
          </p:cNvSpPr>
          <p:nvPr>
            <p:ph type="sldNum" sz="quarter" idx="12"/>
          </p:nvPr>
        </p:nvSpPr>
        <p:spPr/>
        <p:txBody>
          <a:bodyPr/>
          <a:lstStyle/>
          <a:p>
            <a:fld id="{DEC83B2A-7EB1-4B96-8E19-9D1F12904B47}" type="slidenum">
              <a:rPr lang="en-IN" smtClean="0"/>
              <a:pPr/>
              <a:t>26</a:t>
            </a:fld>
            <a:endParaRPr lang="en-IN"/>
          </a:p>
        </p:txBody>
      </p:sp>
    </p:spTree>
    <p:extLst>
      <p:ext uri="{BB962C8B-B14F-4D97-AF65-F5344CB8AC3E}">
        <p14:creationId xmlns:p14="http://schemas.microsoft.com/office/powerpoint/2010/main" val="2251078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00011" y="1409258"/>
            <a:ext cx="8562974" cy="4154984"/>
          </a:xfrm>
          <a:prstGeom prst="rect">
            <a:avLst/>
          </a:prstGeom>
        </p:spPr>
        <p:txBody>
          <a:bodyPr wrap="square" anchor="ctr">
            <a:spAutoFit/>
          </a:bodyPr>
          <a:lstStyle/>
          <a:p>
            <a:r>
              <a:rPr lang="en-IN" sz="2200" dirty="0"/>
              <a:t>Clause (1): Not being a fellow of the Institute, acts as a fellow of the Institute.</a:t>
            </a:r>
          </a:p>
          <a:p>
            <a:endParaRPr lang="en-IN" sz="2200" dirty="0"/>
          </a:p>
          <a:p>
            <a:pPr algn="just"/>
            <a:r>
              <a:rPr lang="en-IN" sz="2200" dirty="0"/>
              <a:t>Clause (2): Does not supply the information called for, or does not comply with the requirements asked for, by the Institute, Council or any of its Committees, Director (Discipline), Board of Discipline, Disciplinary Committee, Quality Review Board or the Appellate Authority;</a:t>
            </a:r>
          </a:p>
          <a:p>
            <a:endParaRPr lang="en-IN" sz="2200" dirty="0"/>
          </a:p>
          <a:p>
            <a:pPr algn="just"/>
            <a:r>
              <a:rPr lang="en-IN" sz="2200" dirty="0"/>
              <a:t>Clause (3): While inviting professional work from another chartered accountant or while responding to tenders or enquiries or while advertising through a write up, or anything as provided for in items (6) and (7) of Part I of this Schedule, gives information knowing it to be false.</a:t>
            </a:r>
          </a:p>
        </p:txBody>
      </p:sp>
      <p:sp>
        <p:nvSpPr>
          <p:cNvPr id="3" name="Rectangle 2">
            <a:extLst>
              <a:ext uri="{FF2B5EF4-FFF2-40B4-BE49-F238E27FC236}">
                <a16:creationId xmlns:a16="http://schemas.microsoft.com/office/drawing/2014/main" id="{F122A169-CECE-4414-9B04-0F964F01863B}"/>
              </a:ext>
            </a:extLst>
          </p:cNvPr>
          <p:cNvSpPr/>
          <p:nvPr/>
        </p:nvSpPr>
        <p:spPr>
          <a:xfrm>
            <a:off x="-71437" y="0"/>
            <a:ext cx="9215437" cy="558743"/>
          </a:xfrm>
          <a:prstGeom prst="rect">
            <a:avLst/>
          </a:prstGeom>
        </p:spPr>
        <p:txBody>
          <a:bodyPr wrap="square" anchor="ctr">
            <a:spAutoFit/>
          </a:bodyPr>
          <a:lstStyle/>
          <a:p>
            <a:pPr marL="174625" marR="1062355">
              <a:lnSpc>
                <a:spcPct val="115000"/>
              </a:lnSpc>
              <a:tabLst>
                <a:tab pos="10351770" algn="l"/>
              </a:tabLst>
            </a:pPr>
            <a:r>
              <a:rPr lang="en-IN" sz="2800" b="1" u="sng" dirty="0">
                <a:solidFill>
                  <a:srgbClr val="C00000"/>
                </a:solidFill>
              </a:rPr>
              <a:t>Part – III of First Schedule</a:t>
            </a:r>
          </a:p>
        </p:txBody>
      </p:sp>
      <p:sp>
        <p:nvSpPr>
          <p:cNvPr id="4" name="Rectangle 3">
            <a:extLst>
              <a:ext uri="{FF2B5EF4-FFF2-40B4-BE49-F238E27FC236}">
                <a16:creationId xmlns:a16="http://schemas.microsoft.com/office/drawing/2014/main" id="{D6C25D0C-8525-43D8-AC78-9A96400C5DFE}"/>
              </a:ext>
            </a:extLst>
          </p:cNvPr>
          <p:cNvSpPr/>
          <p:nvPr/>
        </p:nvSpPr>
        <p:spPr>
          <a:xfrm>
            <a:off x="-35719" y="620260"/>
            <a:ext cx="9394032" cy="442172"/>
          </a:xfrm>
          <a:prstGeom prst="rect">
            <a:avLst/>
          </a:prstGeom>
        </p:spPr>
        <p:txBody>
          <a:bodyPr wrap="square" anchor="ctr">
            <a:spAutoFit/>
          </a:bodyPr>
          <a:lstStyle/>
          <a:p>
            <a:pPr marR="1062355">
              <a:lnSpc>
                <a:spcPct val="115000"/>
              </a:lnSpc>
              <a:tabLst>
                <a:tab pos="10351770" algn="l"/>
              </a:tabLst>
            </a:pPr>
            <a:r>
              <a:rPr lang="en-IN" sz="2100" b="1" dirty="0"/>
              <a:t>Professional Misconduct in relation to Chartered Accountants (in general)</a:t>
            </a:r>
            <a:endParaRPr lang="en-IN" sz="2100" dirty="0"/>
          </a:p>
        </p:txBody>
      </p:sp>
      <p:sp>
        <p:nvSpPr>
          <p:cNvPr id="5" name="Slide Number Placeholder 4"/>
          <p:cNvSpPr>
            <a:spLocks noGrp="1"/>
          </p:cNvSpPr>
          <p:nvPr>
            <p:ph type="sldNum" sz="quarter" idx="12"/>
          </p:nvPr>
        </p:nvSpPr>
        <p:spPr/>
        <p:txBody>
          <a:bodyPr/>
          <a:lstStyle/>
          <a:p>
            <a:fld id="{DEC83B2A-7EB1-4B96-8E19-9D1F12904B47}" type="slidenum">
              <a:rPr lang="en-IN" smtClean="0"/>
              <a:pPr/>
              <a:t>27</a:t>
            </a:fld>
            <a:endParaRPr lang="en-IN"/>
          </a:p>
        </p:txBody>
      </p:sp>
    </p:spTree>
    <p:extLst>
      <p:ext uri="{BB962C8B-B14F-4D97-AF65-F5344CB8AC3E}">
        <p14:creationId xmlns:p14="http://schemas.microsoft.com/office/powerpoint/2010/main" val="2427779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76198" y="1220388"/>
            <a:ext cx="8953502" cy="4127925"/>
          </a:xfrm>
          <a:prstGeom prst="rect">
            <a:avLst/>
          </a:prstGeom>
        </p:spPr>
        <p:txBody>
          <a:bodyPr wrap="square" anchor="ctr">
            <a:spAutoFit/>
          </a:bodyPr>
          <a:lstStyle/>
          <a:p>
            <a:pPr algn="just">
              <a:lnSpc>
                <a:spcPct val="120000"/>
              </a:lnSpc>
            </a:pPr>
            <a:r>
              <a:rPr lang="en-IN" sz="2200" dirty="0"/>
              <a:t>Clause (1): is held guilty by any civil or criminal court for an offence which is punishable with imprisonment for a term not exceeding six months;</a:t>
            </a:r>
          </a:p>
          <a:p>
            <a:pPr algn="just">
              <a:lnSpc>
                <a:spcPct val="120000"/>
              </a:lnSpc>
            </a:pPr>
            <a:r>
              <a:rPr lang="en-IN" sz="2200" dirty="0"/>
              <a:t>The members who are held guilty by a Court of law for an offence punishable </a:t>
            </a:r>
            <a:r>
              <a:rPr lang="en-IN" sz="2200" dirty="0" err="1"/>
              <a:t>upto</a:t>
            </a:r>
            <a:r>
              <a:rPr lang="en-IN" sz="2200" dirty="0"/>
              <a:t> six months in person are also liable for misconduct.</a:t>
            </a:r>
          </a:p>
          <a:p>
            <a:pPr algn="just">
              <a:lnSpc>
                <a:spcPct val="120000"/>
              </a:lnSpc>
            </a:pPr>
            <a:endParaRPr lang="en-IN" sz="2200" dirty="0"/>
          </a:p>
          <a:p>
            <a:pPr algn="just">
              <a:lnSpc>
                <a:spcPct val="120000"/>
              </a:lnSpc>
            </a:pPr>
            <a:r>
              <a:rPr lang="en-IN" sz="2200" dirty="0"/>
              <a:t>Clause (2): in the opinion of the Council, brings disrepute to the profession or the Institute as a result of his action whether or not related to his professional work.</a:t>
            </a:r>
          </a:p>
          <a:p>
            <a:pPr algn="just">
              <a:lnSpc>
                <a:spcPct val="120000"/>
              </a:lnSpc>
            </a:pPr>
            <a:r>
              <a:rPr lang="en-IN" sz="2200" dirty="0"/>
              <a:t>The Council has been empowered to opine on any action of a member which brings the Institute or profession in disrepute as misconduct.</a:t>
            </a:r>
          </a:p>
        </p:txBody>
      </p:sp>
      <p:sp>
        <p:nvSpPr>
          <p:cNvPr id="3" name="Rectangle 2">
            <a:extLst>
              <a:ext uri="{FF2B5EF4-FFF2-40B4-BE49-F238E27FC236}">
                <a16:creationId xmlns:a16="http://schemas.microsoft.com/office/drawing/2014/main" id="{F122A169-CECE-4414-9B04-0F964F01863B}"/>
              </a:ext>
            </a:extLst>
          </p:cNvPr>
          <p:cNvSpPr/>
          <p:nvPr/>
        </p:nvSpPr>
        <p:spPr>
          <a:xfrm>
            <a:off x="-71437" y="0"/>
            <a:ext cx="9215437" cy="558743"/>
          </a:xfrm>
          <a:prstGeom prst="rect">
            <a:avLst/>
          </a:prstGeom>
        </p:spPr>
        <p:txBody>
          <a:bodyPr wrap="square" anchor="ctr">
            <a:spAutoFit/>
          </a:bodyPr>
          <a:lstStyle/>
          <a:p>
            <a:pPr marL="174625" marR="1062355">
              <a:lnSpc>
                <a:spcPct val="115000"/>
              </a:lnSpc>
              <a:tabLst>
                <a:tab pos="10351770" algn="l"/>
              </a:tabLst>
            </a:pPr>
            <a:r>
              <a:rPr lang="en-IN" sz="2800" b="1" u="sng" dirty="0">
                <a:solidFill>
                  <a:srgbClr val="C00000"/>
                </a:solidFill>
              </a:rPr>
              <a:t>Part – IV of First Schedule</a:t>
            </a:r>
          </a:p>
        </p:txBody>
      </p:sp>
      <p:sp>
        <p:nvSpPr>
          <p:cNvPr id="4" name="Rectangle 3">
            <a:extLst>
              <a:ext uri="{FF2B5EF4-FFF2-40B4-BE49-F238E27FC236}">
                <a16:creationId xmlns:a16="http://schemas.microsoft.com/office/drawing/2014/main" id="{D6C25D0C-8525-43D8-AC78-9A96400C5DFE}"/>
              </a:ext>
            </a:extLst>
          </p:cNvPr>
          <p:cNvSpPr/>
          <p:nvPr/>
        </p:nvSpPr>
        <p:spPr>
          <a:xfrm>
            <a:off x="-71437" y="570537"/>
            <a:ext cx="9215437" cy="442172"/>
          </a:xfrm>
          <a:prstGeom prst="rect">
            <a:avLst/>
          </a:prstGeom>
        </p:spPr>
        <p:txBody>
          <a:bodyPr wrap="square" anchor="ctr">
            <a:spAutoFit/>
          </a:bodyPr>
          <a:lstStyle/>
          <a:p>
            <a:pPr marL="174625" marR="1062355">
              <a:lnSpc>
                <a:spcPct val="115000"/>
              </a:lnSpc>
              <a:tabLst>
                <a:tab pos="10351770" algn="l"/>
              </a:tabLst>
            </a:pPr>
            <a:r>
              <a:rPr lang="en-IN" sz="2100" b="1" dirty="0"/>
              <a:t>Other misconduct in relation to members of the Institute generally </a:t>
            </a:r>
            <a:endParaRPr lang="en-IN" sz="2100" dirty="0"/>
          </a:p>
        </p:txBody>
      </p:sp>
      <p:sp>
        <p:nvSpPr>
          <p:cNvPr id="5" name="Slide Number Placeholder 4"/>
          <p:cNvSpPr>
            <a:spLocks noGrp="1"/>
          </p:cNvSpPr>
          <p:nvPr>
            <p:ph type="sldNum" sz="quarter" idx="12"/>
          </p:nvPr>
        </p:nvSpPr>
        <p:spPr/>
        <p:txBody>
          <a:bodyPr/>
          <a:lstStyle/>
          <a:p>
            <a:fld id="{DEC83B2A-7EB1-4B96-8E19-9D1F12904B47}" type="slidenum">
              <a:rPr lang="en-IN" smtClean="0"/>
              <a:pPr/>
              <a:t>28</a:t>
            </a:fld>
            <a:endParaRPr lang="en-IN"/>
          </a:p>
        </p:txBody>
      </p:sp>
    </p:spTree>
    <p:extLst>
      <p:ext uri="{BB962C8B-B14F-4D97-AF65-F5344CB8AC3E}">
        <p14:creationId xmlns:p14="http://schemas.microsoft.com/office/powerpoint/2010/main" val="1926320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61910" y="951946"/>
            <a:ext cx="9082090" cy="5374485"/>
          </a:xfrm>
          <a:prstGeom prst="rect">
            <a:avLst/>
          </a:prstGeom>
        </p:spPr>
        <p:txBody>
          <a:bodyPr wrap="square" anchor="ctr">
            <a:spAutoFit/>
          </a:bodyPr>
          <a:lstStyle/>
          <a:p>
            <a:pPr>
              <a:lnSpc>
                <a:spcPct val="150000"/>
              </a:lnSpc>
            </a:pPr>
            <a:r>
              <a:rPr lang="en-IN" sz="2100" dirty="0"/>
              <a:t>Clause (1): Disclosure of information without consent of Client </a:t>
            </a:r>
          </a:p>
          <a:p>
            <a:pPr>
              <a:lnSpc>
                <a:spcPct val="150000"/>
              </a:lnSpc>
            </a:pPr>
            <a:r>
              <a:rPr lang="en-IN" sz="2100" dirty="0"/>
              <a:t>Clause (2): Submitting Report without verification of Financial Statements</a:t>
            </a:r>
          </a:p>
          <a:p>
            <a:pPr>
              <a:lnSpc>
                <a:spcPct val="150000"/>
              </a:lnSpc>
            </a:pPr>
            <a:r>
              <a:rPr lang="en-IN" sz="2100" dirty="0"/>
              <a:t>Clause (3): Certifying Estimated Earnings</a:t>
            </a:r>
          </a:p>
          <a:p>
            <a:pPr>
              <a:lnSpc>
                <a:spcPct val="150000"/>
              </a:lnSpc>
            </a:pPr>
            <a:r>
              <a:rPr lang="en-IN" sz="2100" dirty="0"/>
              <a:t>Clause (4): Audit of Concern in which having substantial interest</a:t>
            </a:r>
          </a:p>
          <a:p>
            <a:pPr>
              <a:lnSpc>
                <a:spcPct val="150000"/>
              </a:lnSpc>
            </a:pPr>
            <a:r>
              <a:rPr lang="en-IN" sz="2100" dirty="0"/>
              <a:t>Clause (5): Failure to disclose material facts</a:t>
            </a:r>
          </a:p>
          <a:p>
            <a:pPr>
              <a:lnSpc>
                <a:spcPct val="150000"/>
              </a:lnSpc>
            </a:pPr>
            <a:r>
              <a:rPr lang="en-IN" sz="2100" dirty="0"/>
              <a:t>Clause (6): Failure to report material misstatement</a:t>
            </a:r>
          </a:p>
          <a:p>
            <a:pPr>
              <a:lnSpc>
                <a:spcPct val="150000"/>
              </a:lnSpc>
            </a:pPr>
            <a:r>
              <a:rPr lang="en-IN" sz="2100" dirty="0"/>
              <a:t>Clause (7): Grossly Negligent</a:t>
            </a:r>
          </a:p>
          <a:p>
            <a:pPr>
              <a:lnSpc>
                <a:spcPct val="150000"/>
              </a:lnSpc>
            </a:pPr>
            <a:r>
              <a:rPr lang="en-IN" sz="2100" dirty="0"/>
              <a:t>Clause (8): Failure to obtain sufficient information</a:t>
            </a:r>
          </a:p>
          <a:p>
            <a:pPr>
              <a:lnSpc>
                <a:spcPct val="150000"/>
              </a:lnSpc>
            </a:pPr>
            <a:r>
              <a:rPr lang="en-IN" sz="2100" dirty="0"/>
              <a:t>Clause (9): Failure to report material departures in accounts</a:t>
            </a:r>
          </a:p>
          <a:p>
            <a:pPr>
              <a:lnSpc>
                <a:spcPct val="150000"/>
              </a:lnSpc>
            </a:pPr>
            <a:r>
              <a:rPr lang="en-IN" sz="2100" dirty="0"/>
              <a:t>Clause (10): Failure to keep client’s money in separate A/c or using the same for it’s purpose</a:t>
            </a:r>
          </a:p>
        </p:txBody>
      </p:sp>
      <p:sp>
        <p:nvSpPr>
          <p:cNvPr id="3" name="Rectangle 2">
            <a:extLst>
              <a:ext uri="{FF2B5EF4-FFF2-40B4-BE49-F238E27FC236}">
                <a16:creationId xmlns:a16="http://schemas.microsoft.com/office/drawing/2014/main" id="{F122A169-CECE-4414-9B04-0F964F01863B}"/>
              </a:ext>
            </a:extLst>
          </p:cNvPr>
          <p:cNvSpPr/>
          <p:nvPr/>
        </p:nvSpPr>
        <p:spPr>
          <a:xfrm>
            <a:off x="-71437" y="0"/>
            <a:ext cx="9215437" cy="558743"/>
          </a:xfrm>
          <a:prstGeom prst="rect">
            <a:avLst/>
          </a:prstGeom>
        </p:spPr>
        <p:txBody>
          <a:bodyPr wrap="square" anchor="ctr">
            <a:spAutoFit/>
          </a:bodyPr>
          <a:lstStyle/>
          <a:p>
            <a:pPr marL="174625" marR="1062355">
              <a:lnSpc>
                <a:spcPct val="115000"/>
              </a:lnSpc>
              <a:tabLst>
                <a:tab pos="10351770" algn="l"/>
              </a:tabLst>
            </a:pPr>
            <a:r>
              <a:rPr lang="en-IN" sz="2800" b="1" u="sng" dirty="0">
                <a:solidFill>
                  <a:srgbClr val="C00000"/>
                </a:solidFill>
              </a:rPr>
              <a:t>Part – I of Second Schedule</a:t>
            </a:r>
          </a:p>
        </p:txBody>
      </p:sp>
      <p:sp>
        <p:nvSpPr>
          <p:cNvPr id="4" name="Rectangle 3">
            <a:extLst>
              <a:ext uri="{FF2B5EF4-FFF2-40B4-BE49-F238E27FC236}">
                <a16:creationId xmlns:a16="http://schemas.microsoft.com/office/drawing/2014/main" id="{D6C25D0C-8525-43D8-AC78-9A96400C5DFE}"/>
              </a:ext>
            </a:extLst>
          </p:cNvPr>
          <p:cNvSpPr/>
          <p:nvPr/>
        </p:nvSpPr>
        <p:spPr>
          <a:xfrm>
            <a:off x="-35719" y="629785"/>
            <a:ext cx="9215437" cy="442172"/>
          </a:xfrm>
          <a:prstGeom prst="rect">
            <a:avLst/>
          </a:prstGeom>
        </p:spPr>
        <p:txBody>
          <a:bodyPr wrap="square" anchor="ctr">
            <a:spAutoFit/>
          </a:bodyPr>
          <a:lstStyle/>
          <a:p>
            <a:pPr marR="1062355">
              <a:lnSpc>
                <a:spcPct val="115000"/>
              </a:lnSpc>
              <a:tabLst>
                <a:tab pos="10351770" algn="l"/>
              </a:tabLst>
            </a:pPr>
            <a:r>
              <a:rPr lang="en-IN" sz="2100" b="1" dirty="0"/>
              <a:t>Professional misconduct in relation to chartered accountants in practice</a:t>
            </a:r>
            <a:endParaRPr lang="en-IN" sz="2100" dirty="0"/>
          </a:p>
        </p:txBody>
      </p:sp>
      <p:sp>
        <p:nvSpPr>
          <p:cNvPr id="5" name="Slide Number Placeholder 4"/>
          <p:cNvSpPr>
            <a:spLocks noGrp="1"/>
          </p:cNvSpPr>
          <p:nvPr>
            <p:ph type="sldNum" sz="quarter" idx="12"/>
          </p:nvPr>
        </p:nvSpPr>
        <p:spPr/>
        <p:txBody>
          <a:bodyPr/>
          <a:lstStyle/>
          <a:p>
            <a:fld id="{DEC83B2A-7EB1-4B96-8E19-9D1F12904B47}" type="slidenum">
              <a:rPr lang="en-IN" smtClean="0"/>
              <a:pPr/>
              <a:t>29</a:t>
            </a:fld>
            <a:endParaRPr lang="en-IN"/>
          </a:p>
        </p:txBody>
      </p:sp>
    </p:spTree>
    <p:extLst>
      <p:ext uri="{BB962C8B-B14F-4D97-AF65-F5344CB8AC3E}">
        <p14:creationId xmlns:p14="http://schemas.microsoft.com/office/powerpoint/2010/main" val="353253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9519" y="715765"/>
            <a:ext cx="8991606" cy="5321713"/>
          </a:xfrm>
          <a:prstGeom prst="rect">
            <a:avLst/>
          </a:prstGeom>
        </p:spPr>
        <p:txBody>
          <a:bodyPr wrap="square" anchor="ctr">
            <a:spAutoFit/>
          </a:bodyPr>
          <a:lstStyle/>
          <a:p>
            <a:pPr marL="342900" lvl="0" indent="-342900" algn="just">
              <a:lnSpc>
                <a:spcPct val="115000"/>
              </a:lnSpc>
              <a:spcBef>
                <a:spcPts val="645"/>
              </a:spcBef>
              <a:spcAft>
                <a:spcPts val="0"/>
              </a:spcAft>
              <a:buSzPts val="2200"/>
              <a:buFont typeface="Wingdings" panose="05000000000000000000" pitchFamily="2" charset="2"/>
              <a:buChar char="v"/>
              <a:tabLst>
                <a:tab pos="774700" algn="l"/>
                <a:tab pos="10351770" algn="l"/>
              </a:tabLst>
            </a:pPr>
            <a:r>
              <a:rPr lang="en-US" sz="2800" dirty="0">
                <a:ea typeface="Wingdings" panose="05000000000000000000" pitchFamily="2" charset="2"/>
                <a:cs typeface="Wingdings" panose="05000000000000000000" pitchFamily="2" charset="2"/>
              </a:rPr>
              <a:t>ICAI being member of International </a:t>
            </a:r>
            <a:r>
              <a:rPr lang="en-US" sz="2800" spc="-15" dirty="0">
                <a:ea typeface="Wingdings" panose="05000000000000000000" pitchFamily="2" charset="2"/>
                <a:cs typeface="Wingdings" panose="05000000000000000000" pitchFamily="2" charset="2"/>
              </a:rPr>
              <a:t>Federation </a:t>
            </a:r>
            <a:r>
              <a:rPr lang="en-US" sz="2800" dirty="0">
                <a:ea typeface="Wingdings" panose="05000000000000000000" pitchFamily="2" charset="2"/>
                <a:cs typeface="Wingdings" panose="05000000000000000000" pitchFamily="2" charset="2"/>
              </a:rPr>
              <a:t>of </a:t>
            </a:r>
            <a:r>
              <a:rPr lang="en-US" sz="2800" spc="-15" dirty="0">
                <a:ea typeface="Wingdings" panose="05000000000000000000" pitchFamily="2" charset="2"/>
                <a:cs typeface="Wingdings" panose="05000000000000000000" pitchFamily="2" charset="2"/>
              </a:rPr>
              <a:t>Accountants </a:t>
            </a:r>
            <a:r>
              <a:rPr lang="en-US" sz="2800" spc="-30" dirty="0">
                <a:ea typeface="Wingdings" panose="05000000000000000000" pitchFamily="2" charset="2"/>
                <a:cs typeface="Wingdings" panose="05000000000000000000" pitchFamily="2" charset="2"/>
              </a:rPr>
              <a:t>(IFAC) </a:t>
            </a:r>
            <a:r>
              <a:rPr lang="en-US" sz="2800" dirty="0">
                <a:ea typeface="Wingdings" panose="05000000000000000000" pitchFamily="2" charset="2"/>
                <a:cs typeface="Wingdings" panose="05000000000000000000" pitchFamily="2" charset="2"/>
              </a:rPr>
              <a:t>has considered the Ethics standards issued by International Ethics Standards Board </a:t>
            </a:r>
            <a:r>
              <a:rPr lang="en-US" sz="2800" spc="-20" dirty="0">
                <a:ea typeface="Wingdings" panose="05000000000000000000" pitchFamily="2" charset="2"/>
                <a:cs typeface="Wingdings" panose="05000000000000000000" pitchFamily="2" charset="2"/>
              </a:rPr>
              <a:t>for </a:t>
            </a:r>
            <a:r>
              <a:rPr lang="en-US" sz="2800" spc="-15" dirty="0">
                <a:ea typeface="Wingdings" panose="05000000000000000000" pitchFamily="2" charset="2"/>
                <a:cs typeface="Wingdings" panose="05000000000000000000" pitchFamily="2" charset="2"/>
              </a:rPr>
              <a:t>Accountants (IESBA) </a:t>
            </a:r>
            <a:r>
              <a:rPr lang="en-US" sz="2800" dirty="0">
                <a:ea typeface="Wingdings" panose="05000000000000000000" pitchFamily="2" charset="2"/>
                <a:cs typeface="Wingdings" panose="05000000000000000000" pitchFamily="2" charset="2"/>
              </a:rPr>
              <a:t>while framing Code of Ethics </a:t>
            </a:r>
            <a:r>
              <a:rPr lang="en-US" sz="2800" spc="-20" dirty="0">
                <a:ea typeface="Wingdings" panose="05000000000000000000" pitchFamily="2" charset="2"/>
                <a:cs typeface="Wingdings" panose="05000000000000000000" pitchFamily="2" charset="2"/>
              </a:rPr>
              <a:t>for</a:t>
            </a:r>
            <a:r>
              <a:rPr lang="en-US" sz="2800" spc="-5" dirty="0">
                <a:ea typeface="Wingdings" panose="05000000000000000000" pitchFamily="2" charset="2"/>
                <a:cs typeface="Wingdings" panose="05000000000000000000" pitchFamily="2" charset="2"/>
              </a:rPr>
              <a:t> </a:t>
            </a:r>
            <a:r>
              <a:rPr lang="en-US" sz="2800" dirty="0">
                <a:ea typeface="Wingdings" panose="05000000000000000000" pitchFamily="2" charset="2"/>
                <a:cs typeface="Wingdings" panose="05000000000000000000" pitchFamily="2" charset="2"/>
              </a:rPr>
              <a:t>CAs.</a:t>
            </a:r>
          </a:p>
          <a:p>
            <a:pPr marL="342900" lvl="0" indent="-342900" algn="just">
              <a:lnSpc>
                <a:spcPct val="115000"/>
              </a:lnSpc>
              <a:spcBef>
                <a:spcPts val="645"/>
              </a:spcBef>
              <a:spcAft>
                <a:spcPts val="0"/>
              </a:spcAft>
              <a:buSzPts val="2200"/>
              <a:buFont typeface="Wingdings" panose="05000000000000000000" pitchFamily="2" charset="2"/>
              <a:buChar char="v"/>
              <a:tabLst>
                <a:tab pos="774700" algn="l"/>
                <a:tab pos="10351770" algn="l"/>
              </a:tabLst>
            </a:pPr>
            <a:endParaRPr lang="en-IN" sz="1100" dirty="0">
              <a:ea typeface="Wingdings" panose="05000000000000000000" pitchFamily="2" charset="2"/>
              <a:cs typeface="Wingdings" panose="05000000000000000000" pitchFamily="2" charset="2"/>
            </a:endParaRPr>
          </a:p>
          <a:p>
            <a:pPr marL="342900" lvl="0" indent="-342900" algn="just">
              <a:lnSpc>
                <a:spcPct val="115000"/>
              </a:lnSpc>
              <a:spcBef>
                <a:spcPts val="335"/>
              </a:spcBef>
              <a:spcAft>
                <a:spcPts val="0"/>
              </a:spcAft>
              <a:buSzPts val="2200"/>
              <a:buFont typeface="Wingdings" panose="05000000000000000000" pitchFamily="2" charset="2"/>
              <a:buChar char="v"/>
              <a:tabLst>
                <a:tab pos="773430" algn="l"/>
                <a:tab pos="774700" algn="l"/>
                <a:tab pos="10351770" algn="l"/>
              </a:tabLst>
            </a:pPr>
            <a:r>
              <a:rPr lang="en-US" sz="2800" dirty="0">
                <a:ea typeface="Wingdings" panose="05000000000000000000" pitchFamily="2" charset="2"/>
                <a:cs typeface="Wingdings" panose="05000000000000000000" pitchFamily="2" charset="2"/>
              </a:rPr>
              <a:t>The existing (2009) edition of ICAI Code of Ethics is based on 2005 edition of </a:t>
            </a:r>
            <a:r>
              <a:rPr lang="en-US" sz="2800" spc="-15" dirty="0">
                <a:ea typeface="Wingdings" panose="05000000000000000000" pitchFamily="2" charset="2"/>
                <a:cs typeface="Wingdings" panose="05000000000000000000" pitchFamily="2" charset="2"/>
              </a:rPr>
              <a:t>IESBA </a:t>
            </a:r>
            <a:r>
              <a:rPr lang="en-US" sz="2800" dirty="0">
                <a:ea typeface="Wingdings" panose="05000000000000000000" pitchFamily="2" charset="2"/>
                <a:cs typeface="Wingdings" panose="05000000000000000000" pitchFamily="2" charset="2"/>
              </a:rPr>
              <a:t>Code of</a:t>
            </a:r>
            <a:r>
              <a:rPr lang="en-US" sz="2800" spc="-195" dirty="0">
                <a:ea typeface="Wingdings" panose="05000000000000000000" pitchFamily="2" charset="2"/>
                <a:cs typeface="Wingdings" panose="05000000000000000000" pitchFamily="2" charset="2"/>
              </a:rPr>
              <a:t> </a:t>
            </a:r>
            <a:r>
              <a:rPr lang="en-US" sz="2800" dirty="0">
                <a:ea typeface="Wingdings" panose="05000000000000000000" pitchFamily="2" charset="2"/>
                <a:cs typeface="Wingdings" panose="05000000000000000000" pitchFamily="2" charset="2"/>
              </a:rPr>
              <a:t>Ethics.</a:t>
            </a:r>
          </a:p>
          <a:p>
            <a:pPr marL="342900" lvl="0" indent="-342900" algn="just">
              <a:lnSpc>
                <a:spcPct val="115000"/>
              </a:lnSpc>
              <a:spcBef>
                <a:spcPts val="335"/>
              </a:spcBef>
              <a:spcAft>
                <a:spcPts val="0"/>
              </a:spcAft>
              <a:buSzPts val="2200"/>
              <a:buFont typeface="Wingdings" panose="05000000000000000000" pitchFamily="2" charset="2"/>
              <a:buChar char="v"/>
              <a:tabLst>
                <a:tab pos="773430" algn="l"/>
                <a:tab pos="774700" algn="l"/>
                <a:tab pos="10351770" algn="l"/>
              </a:tabLst>
            </a:pPr>
            <a:endParaRPr lang="en-IN" sz="1200" dirty="0">
              <a:ea typeface="Wingdings" panose="05000000000000000000" pitchFamily="2" charset="2"/>
              <a:cs typeface="Wingdings" panose="05000000000000000000" pitchFamily="2" charset="2"/>
            </a:endParaRPr>
          </a:p>
          <a:p>
            <a:pPr marL="342900" lvl="0" indent="-342900" algn="just">
              <a:lnSpc>
                <a:spcPct val="115000"/>
              </a:lnSpc>
              <a:spcBef>
                <a:spcPts val="810"/>
              </a:spcBef>
              <a:spcAft>
                <a:spcPts val="0"/>
              </a:spcAft>
              <a:buSzPts val="2200"/>
              <a:buFont typeface="Wingdings" panose="05000000000000000000" pitchFamily="2" charset="2"/>
              <a:buChar char="v"/>
              <a:tabLst>
                <a:tab pos="773430" algn="l"/>
                <a:tab pos="774700" algn="l"/>
                <a:tab pos="10351770" algn="l"/>
              </a:tabLst>
            </a:pPr>
            <a:r>
              <a:rPr lang="en-US" sz="2800" dirty="0">
                <a:ea typeface="Wingdings" panose="05000000000000000000" pitchFamily="2" charset="2"/>
                <a:cs typeface="Wingdings" panose="05000000000000000000" pitchFamily="2" charset="2"/>
              </a:rPr>
              <a:t>ICAI Code of Ethics has been revised in </a:t>
            </a:r>
            <a:r>
              <a:rPr lang="en-US" sz="2800" spc="-20" dirty="0">
                <a:ea typeface="Wingdings" panose="05000000000000000000" pitchFamily="2" charset="2"/>
                <a:cs typeface="Wingdings" panose="05000000000000000000" pitchFamily="2" charset="2"/>
              </a:rPr>
              <a:t>January, </a:t>
            </a:r>
            <a:r>
              <a:rPr lang="en-US" sz="2800" dirty="0">
                <a:ea typeface="Wingdings" panose="05000000000000000000" pitchFamily="2" charset="2"/>
                <a:cs typeface="Wingdings" panose="05000000000000000000" pitchFamily="2" charset="2"/>
              </a:rPr>
              <a:t>2019 based on 2018 edition of </a:t>
            </a:r>
            <a:r>
              <a:rPr lang="en-US" sz="2800" spc="-15" dirty="0">
                <a:ea typeface="Wingdings" panose="05000000000000000000" pitchFamily="2" charset="2"/>
                <a:cs typeface="Wingdings" panose="05000000000000000000" pitchFamily="2" charset="2"/>
              </a:rPr>
              <a:t>IESBA </a:t>
            </a:r>
            <a:r>
              <a:rPr lang="en-US" sz="2800" dirty="0">
                <a:ea typeface="Wingdings" panose="05000000000000000000" pitchFamily="2" charset="2"/>
                <a:cs typeface="Wingdings" panose="05000000000000000000" pitchFamily="2" charset="2"/>
              </a:rPr>
              <a:t>Code</a:t>
            </a:r>
            <a:r>
              <a:rPr lang="en-US" sz="2800" spc="-190" dirty="0">
                <a:ea typeface="Wingdings" panose="05000000000000000000" pitchFamily="2" charset="2"/>
                <a:cs typeface="Wingdings" panose="05000000000000000000" pitchFamily="2" charset="2"/>
              </a:rPr>
              <a:t> </a:t>
            </a:r>
            <a:r>
              <a:rPr lang="en-US" sz="2800" dirty="0">
                <a:ea typeface="Wingdings" panose="05000000000000000000" pitchFamily="2" charset="2"/>
                <a:cs typeface="Wingdings" panose="05000000000000000000" pitchFamily="2" charset="2"/>
              </a:rPr>
              <a:t>of Ethics. It is applicable from 1</a:t>
            </a:r>
            <a:r>
              <a:rPr lang="en-US" sz="2800" baseline="30000" dirty="0">
                <a:ea typeface="Wingdings" panose="05000000000000000000" pitchFamily="2" charset="2"/>
                <a:cs typeface="Wingdings" panose="05000000000000000000" pitchFamily="2" charset="2"/>
              </a:rPr>
              <a:t>st</a:t>
            </a:r>
            <a:r>
              <a:rPr lang="en-US" sz="2800" dirty="0">
                <a:ea typeface="Wingdings" panose="05000000000000000000" pitchFamily="2" charset="2"/>
                <a:cs typeface="Wingdings" panose="05000000000000000000" pitchFamily="2" charset="2"/>
              </a:rPr>
              <a:t> July,</a:t>
            </a:r>
            <a:r>
              <a:rPr lang="en-US" sz="2800" spc="-40" dirty="0">
                <a:ea typeface="Wingdings" panose="05000000000000000000" pitchFamily="2" charset="2"/>
                <a:cs typeface="Wingdings" panose="05000000000000000000" pitchFamily="2" charset="2"/>
              </a:rPr>
              <a:t> </a:t>
            </a:r>
            <a:r>
              <a:rPr lang="en-US" sz="2800" dirty="0">
                <a:ea typeface="Wingdings" panose="05000000000000000000" pitchFamily="2" charset="2"/>
                <a:cs typeface="Wingdings" panose="05000000000000000000" pitchFamily="2" charset="2"/>
              </a:rPr>
              <a:t>2020.</a:t>
            </a:r>
            <a:endParaRPr lang="en-IN" sz="2800" dirty="0">
              <a:effectLst/>
              <a:ea typeface="Wingdings" panose="05000000000000000000" pitchFamily="2" charset="2"/>
              <a:cs typeface="Wingdings" panose="05000000000000000000" pitchFamily="2" charset="2"/>
            </a:endParaRPr>
          </a:p>
        </p:txBody>
      </p:sp>
      <p:sp>
        <p:nvSpPr>
          <p:cNvPr id="3" name="Rectangle 2">
            <a:extLst>
              <a:ext uri="{FF2B5EF4-FFF2-40B4-BE49-F238E27FC236}">
                <a16:creationId xmlns:a16="http://schemas.microsoft.com/office/drawing/2014/main" id="{F122A169-CECE-4414-9B04-0F964F01863B}"/>
              </a:ext>
            </a:extLst>
          </p:cNvPr>
          <p:cNvSpPr/>
          <p:nvPr/>
        </p:nvSpPr>
        <p:spPr>
          <a:xfrm>
            <a:off x="357199" y="34969"/>
            <a:ext cx="8562974" cy="692049"/>
          </a:xfrm>
          <a:prstGeom prst="rect">
            <a:avLst/>
          </a:prstGeom>
          <a:ln w="38100">
            <a:noFill/>
          </a:ln>
        </p:spPr>
        <p:txBody>
          <a:bodyPr wrap="square" anchor="ctr">
            <a:spAutoFit/>
          </a:bodyPr>
          <a:lstStyle/>
          <a:p>
            <a:pPr marL="174625" marR="1062355" algn="ctr">
              <a:lnSpc>
                <a:spcPct val="115000"/>
              </a:lnSpc>
              <a:spcAft>
                <a:spcPts val="0"/>
              </a:spcAft>
              <a:tabLst>
                <a:tab pos="10351770" algn="l"/>
              </a:tabLst>
            </a:pPr>
            <a:r>
              <a:rPr lang="en-US" sz="3600" b="1" dirty="0">
                <a:solidFill>
                  <a:srgbClr val="C00000"/>
                </a:solidFill>
                <a:effectLst/>
                <a:ea typeface="Wingdings" panose="05000000000000000000" pitchFamily="2" charset="2"/>
                <a:cs typeface="Wingdings" panose="05000000000000000000" pitchFamily="2" charset="2"/>
              </a:rPr>
              <a:t>Code of Ethics</a:t>
            </a:r>
            <a:endParaRPr lang="en-IN" sz="3600" b="1" dirty="0">
              <a:solidFill>
                <a:srgbClr val="C00000"/>
              </a:solidFill>
              <a:effectLst/>
              <a:ea typeface="Wingdings" panose="05000000000000000000" pitchFamily="2" charset="2"/>
              <a:cs typeface="Wingdings" panose="05000000000000000000" pitchFamily="2" charset="2"/>
            </a:endParaRPr>
          </a:p>
        </p:txBody>
      </p:sp>
      <p:sp>
        <p:nvSpPr>
          <p:cNvPr id="4" name="Slide Number Placeholder 3"/>
          <p:cNvSpPr>
            <a:spLocks noGrp="1"/>
          </p:cNvSpPr>
          <p:nvPr>
            <p:ph type="sldNum" sz="quarter" idx="12"/>
          </p:nvPr>
        </p:nvSpPr>
        <p:spPr/>
        <p:txBody>
          <a:bodyPr/>
          <a:lstStyle/>
          <a:p>
            <a:fld id="{DEC83B2A-7EB1-4B96-8E19-9D1F12904B47}" type="slidenum">
              <a:rPr lang="en-IN" smtClean="0"/>
              <a:pPr/>
              <a:t>3</a:t>
            </a:fld>
            <a:endParaRPr lang="en-IN"/>
          </a:p>
        </p:txBody>
      </p:sp>
    </p:spTree>
    <p:extLst>
      <p:ext uri="{BB962C8B-B14F-4D97-AF65-F5344CB8AC3E}">
        <p14:creationId xmlns:p14="http://schemas.microsoft.com/office/powerpoint/2010/main" val="33150267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57148" y="883687"/>
            <a:ext cx="9015412" cy="5424562"/>
          </a:xfrm>
          <a:prstGeom prst="rect">
            <a:avLst/>
          </a:prstGeom>
        </p:spPr>
        <p:txBody>
          <a:bodyPr wrap="square" anchor="ctr">
            <a:spAutoFit/>
          </a:bodyPr>
          <a:lstStyle/>
          <a:p>
            <a:pPr>
              <a:lnSpc>
                <a:spcPct val="150000"/>
              </a:lnSpc>
            </a:pPr>
            <a:r>
              <a:rPr lang="en-IN" sz="2000" dirty="0"/>
              <a:t>Clause (1): Contravenes any of the provisions of this Act or the regulations made thereunder or any guidelines issued by the Council.</a:t>
            </a:r>
          </a:p>
          <a:p>
            <a:pPr>
              <a:lnSpc>
                <a:spcPct val="150000"/>
              </a:lnSpc>
            </a:pPr>
            <a:endParaRPr lang="en-IN" sz="1000" dirty="0"/>
          </a:p>
          <a:p>
            <a:pPr>
              <a:lnSpc>
                <a:spcPct val="150000"/>
              </a:lnSpc>
            </a:pPr>
            <a:r>
              <a:rPr lang="en-IN" sz="2000" dirty="0"/>
              <a:t>Clause (2): Being an employee of any company, firm or person, discloses confidential information acquired in the course of his employment except as and when required by any law for the time being in force or except as permitted by the employer;</a:t>
            </a:r>
          </a:p>
          <a:p>
            <a:pPr>
              <a:lnSpc>
                <a:spcPct val="150000"/>
              </a:lnSpc>
            </a:pPr>
            <a:endParaRPr lang="en-IN" sz="1050" dirty="0"/>
          </a:p>
          <a:p>
            <a:pPr>
              <a:lnSpc>
                <a:spcPct val="150000"/>
              </a:lnSpc>
            </a:pPr>
            <a:r>
              <a:rPr lang="en-IN" sz="2000" dirty="0"/>
              <a:t>Clause (3): Includes in any information, statement, return or form to be submitted to the Institute, Council or any of its Committees, Director (Discipline), Board of Discipline, Disciplinary Committee, Quality Review Board or the Appellate Authority any particulars knowing them to be false;</a:t>
            </a:r>
          </a:p>
          <a:p>
            <a:pPr>
              <a:lnSpc>
                <a:spcPct val="150000"/>
              </a:lnSpc>
            </a:pPr>
            <a:endParaRPr lang="en-IN" sz="1050" dirty="0"/>
          </a:p>
          <a:p>
            <a:pPr>
              <a:lnSpc>
                <a:spcPct val="150000"/>
              </a:lnSpc>
            </a:pPr>
            <a:r>
              <a:rPr lang="en-IN" sz="2000" dirty="0"/>
              <a:t>Clause (4): Defalcates or embezzles moneys received in his professional capacity.</a:t>
            </a:r>
          </a:p>
        </p:txBody>
      </p:sp>
      <p:sp>
        <p:nvSpPr>
          <p:cNvPr id="3" name="Rectangle 2">
            <a:extLst>
              <a:ext uri="{FF2B5EF4-FFF2-40B4-BE49-F238E27FC236}">
                <a16:creationId xmlns:a16="http://schemas.microsoft.com/office/drawing/2014/main" id="{F122A169-CECE-4414-9B04-0F964F01863B}"/>
              </a:ext>
            </a:extLst>
          </p:cNvPr>
          <p:cNvSpPr/>
          <p:nvPr/>
        </p:nvSpPr>
        <p:spPr>
          <a:xfrm>
            <a:off x="-71437" y="0"/>
            <a:ext cx="9215437" cy="558743"/>
          </a:xfrm>
          <a:prstGeom prst="rect">
            <a:avLst/>
          </a:prstGeom>
        </p:spPr>
        <p:txBody>
          <a:bodyPr wrap="square" anchor="ctr">
            <a:spAutoFit/>
          </a:bodyPr>
          <a:lstStyle/>
          <a:p>
            <a:pPr marL="174625" marR="1062355">
              <a:lnSpc>
                <a:spcPct val="115000"/>
              </a:lnSpc>
              <a:tabLst>
                <a:tab pos="10351770" algn="l"/>
              </a:tabLst>
            </a:pPr>
            <a:r>
              <a:rPr lang="en-IN" sz="2800" b="1" u="sng" dirty="0">
                <a:solidFill>
                  <a:srgbClr val="C00000"/>
                </a:solidFill>
              </a:rPr>
              <a:t>Part – II of Second Schedule</a:t>
            </a:r>
          </a:p>
        </p:txBody>
      </p:sp>
      <p:sp>
        <p:nvSpPr>
          <p:cNvPr id="4" name="Rectangle 3">
            <a:extLst>
              <a:ext uri="{FF2B5EF4-FFF2-40B4-BE49-F238E27FC236}">
                <a16:creationId xmlns:a16="http://schemas.microsoft.com/office/drawing/2014/main" id="{D6C25D0C-8525-43D8-AC78-9A96400C5DFE}"/>
              </a:ext>
            </a:extLst>
          </p:cNvPr>
          <p:cNvSpPr/>
          <p:nvPr/>
        </p:nvSpPr>
        <p:spPr>
          <a:xfrm>
            <a:off x="-35719" y="534532"/>
            <a:ext cx="9215437" cy="442172"/>
          </a:xfrm>
          <a:prstGeom prst="rect">
            <a:avLst/>
          </a:prstGeom>
        </p:spPr>
        <p:txBody>
          <a:bodyPr wrap="square" anchor="ctr">
            <a:spAutoFit/>
          </a:bodyPr>
          <a:lstStyle/>
          <a:p>
            <a:pPr marL="85725" marR="1062355">
              <a:lnSpc>
                <a:spcPct val="115000"/>
              </a:lnSpc>
              <a:tabLst>
                <a:tab pos="10351770" algn="l"/>
              </a:tabLst>
            </a:pPr>
            <a:r>
              <a:rPr lang="en-IN" sz="2100" b="1" dirty="0"/>
              <a:t>Professional</a:t>
            </a:r>
            <a:r>
              <a:rPr lang="en-IN" sz="2000" b="1" dirty="0"/>
              <a:t> Misconduct in relation to Members of the Institute generally</a:t>
            </a:r>
            <a:endParaRPr lang="en-IN" sz="2000" dirty="0"/>
          </a:p>
        </p:txBody>
      </p:sp>
      <p:sp>
        <p:nvSpPr>
          <p:cNvPr id="5" name="Slide Number Placeholder 4"/>
          <p:cNvSpPr>
            <a:spLocks noGrp="1"/>
          </p:cNvSpPr>
          <p:nvPr>
            <p:ph type="sldNum" sz="quarter" idx="12"/>
          </p:nvPr>
        </p:nvSpPr>
        <p:spPr/>
        <p:txBody>
          <a:bodyPr/>
          <a:lstStyle/>
          <a:p>
            <a:fld id="{DEC83B2A-7EB1-4B96-8E19-9D1F12904B47}" type="slidenum">
              <a:rPr lang="en-IN" smtClean="0"/>
              <a:pPr/>
              <a:t>30</a:t>
            </a:fld>
            <a:endParaRPr lang="en-IN"/>
          </a:p>
        </p:txBody>
      </p:sp>
    </p:spTree>
    <p:extLst>
      <p:ext uri="{BB962C8B-B14F-4D97-AF65-F5344CB8AC3E}">
        <p14:creationId xmlns:p14="http://schemas.microsoft.com/office/powerpoint/2010/main" val="31002944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57152" y="1113532"/>
            <a:ext cx="8972550" cy="4051109"/>
          </a:xfrm>
          <a:prstGeom prst="rect">
            <a:avLst/>
          </a:prstGeom>
        </p:spPr>
        <p:txBody>
          <a:bodyPr wrap="square" anchor="ctr">
            <a:spAutoFit/>
          </a:bodyPr>
          <a:lstStyle/>
          <a:p>
            <a:pPr algn="just">
              <a:lnSpc>
                <a:spcPct val="150000"/>
              </a:lnSpc>
            </a:pPr>
            <a:r>
              <a:rPr lang="en-IN" sz="2100" dirty="0"/>
              <a:t>A member of the Institute, whether in practice or not, shall be deemed to be guilty of other misconduct;</a:t>
            </a:r>
          </a:p>
          <a:p>
            <a:pPr algn="just">
              <a:lnSpc>
                <a:spcPct val="150000"/>
              </a:lnSpc>
            </a:pPr>
            <a:endParaRPr lang="en-IN" sz="1050" dirty="0"/>
          </a:p>
          <a:p>
            <a:pPr marL="442913" lvl="1" indent="-342900" algn="just">
              <a:lnSpc>
                <a:spcPct val="150000"/>
              </a:lnSpc>
              <a:buFont typeface="Wingdings" panose="05000000000000000000" pitchFamily="2" charset="2"/>
              <a:buChar char="Ø"/>
            </a:pPr>
            <a:r>
              <a:rPr lang="en-US" sz="2100" dirty="0"/>
              <a:t>If he is held guilty by any civil or criminal court for an offence which is punishable with imprisonment for a term exceeding six months.</a:t>
            </a:r>
            <a:endParaRPr lang="en-IN" sz="2100" dirty="0"/>
          </a:p>
          <a:p>
            <a:pPr marL="442913" lvl="1" indent="-342900" algn="just">
              <a:lnSpc>
                <a:spcPct val="150000"/>
              </a:lnSpc>
            </a:pPr>
            <a:r>
              <a:rPr lang="en-US" sz="800" dirty="0"/>
              <a:t> </a:t>
            </a:r>
            <a:endParaRPr lang="en-IN" sz="500" dirty="0"/>
          </a:p>
          <a:p>
            <a:pPr marL="442913" lvl="1" indent="-342900" algn="just">
              <a:lnSpc>
                <a:spcPct val="150000"/>
              </a:lnSpc>
              <a:buFont typeface="Wingdings" panose="05000000000000000000" pitchFamily="2" charset="2"/>
              <a:buChar char="Ø"/>
            </a:pPr>
            <a:r>
              <a:rPr lang="en-US" sz="2100" dirty="0"/>
              <a:t>If a member of the Institute, whether in practice or not, is held guilty by any Court for any offence which is punishable with imprisonment for more than six months, he shall be held guilty of ‘misconduct’ under this Clause.</a:t>
            </a:r>
            <a:endParaRPr lang="en-IN" sz="2100" dirty="0"/>
          </a:p>
        </p:txBody>
      </p:sp>
      <p:sp>
        <p:nvSpPr>
          <p:cNvPr id="3" name="Rectangle 2">
            <a:extLst>
              <a:ext uri="{FF2B5EF4-FFF2-40B4-BE49-F238E27FC236}">
                <a16:creationId xmlns:a16="http://schemas.microsoft.com/office/drawing/2014/main" id="{F122A169-CECE-4414-9B04-0F964F01863B}"/>
              </a:ext>
            </a:extLst>
          </p:cNvPr>
          <p:cNvSpPr/>
          <p:nvPr/>
        </p:nvSpPr>
        <p:spPr>
          <a:xfrm>
            <a:off x="-71437" y="0"/>
            <a:ext cx="9215437" cy="558743"/>
          </a:xfrm>
          <a:prstGeom prst="rect">
            <a:avLst/>
          </a:prstGeom>
        </p:spPr>
        <p:txBody>
          <a:bodyPr wrap="square" anchor="ctr">
            <a:spAutoFit/>
          </a:bodyPr>
          <a:lstStyle/>
          <a:p>
            <a:pPr marL="174625" marR="1062355">
              <a:lnSpc>
                <a:spcPct val="115000"/>
              </a:lnSpc>
              <a:tabLst>
                <a:tab pos="10351770" algn="l"/>
              </a:tabLst>
            </a:pPr>
            <a:r>
              <a:rPr lang="en-IN" sz="2800" b="1" u="sng" dirty="0">
                <a:solidFill>
                  <a:srgbClr val="C00000"/>
                </a:solidFill>
              </a:rPr>
              <a:t>Part – III of Second Schedule</a:t>
            </a:r>
          </a:p>
        </p:txBody>
      </p:sp>
      <p:sp>
        <p:nvSpPr>
          <p:cNvPr id="4" name="Rectangle 3">
            <a:extLst>
              <a:ext uri="{FF2B5EF4-FFF2-40B4-BE49-F238E27FC236}">
                <a16:creationId xmlns:a16="http://schemas.microsoft.com/office/drawing/2014/main" id="{D6C25D0C-8525-43D8-AC78-9A96400C5DFE}"/>
              </a:ext>
            </a:extLst>
          </p:cNvPr>
          <p:cNvSpPr/>
          <p:nvPr/>
        </p:nvSpPr>
        <p:spPr>
          <a:xfrm>
            <a:off x="-35719" y="585276"/>
            <a:ext cx="9215437" cy="442172"/>
          </a:xfrm>
          <a:prstGeom prst="rect">
            <a:avLst/>
          </a:prstGeom>
        </p:spPr>
        <p:txBody>
          <a:bodyPr wrap="square" anchor="ctr">
            <a:spAutoFit/>
          </a:bodyPr>
          <a:lstStyle/>
          <a:p>
            <a:pPr marL="174625" marR="1062355">
              <a:lnSpc>
                <a:spcPct val="115000"/>
              </a:lnSpc>
              <a:tabLst>
                <a:tab pos="10351770" algn="l"/>
              </a:tabLst>
            </a:pPr>
            <a:r>
              <a:rPr lang="en-IN" sz="2100" b="1" dirty="0"/>
              <a:t>Other Misconduct in relation to members of the Institute generally</a:t>
            </a:r>
            <a:endParaRPr lang="en-IN" sz="2100" dirty="0"/>
          </a:p>
        </p:txBody>
      </p:sp>
      <p:sp>
        <p:nvSpPr>
          <p:cNvPr id="5" name="Slide Number Placeholder 4"/>
          <p:cNvSpPr>
            <a:spLocks noGrp="1"/>
          </p:cNvSpPr>
          <p:nvPr>
            <p:ph type="sldNum" sz="quarter" idx="12"/>
          </p:nvPr>
        </p:nvSpPr>
        <p:spPr/>
        <p:txBody>
          <a:bodyPr/>
          <a:lstStyle/>
          <a:p>
            <a:fld id="{DEC83B2A-7EB1-4B96-8E19-9D1F12904B47}" type="slidenum">
              <a:rPr lang="en-IN" smtClean="0"/>
              <a:pPr/>
              <a:t>31</a:t>
            </a:fld>
            <a:endParaRPr lang="en-IN"/>
          </a:p>
        </p:txBody>
      </p:sp>
    </p:spTree>
    <p:extLst>
      <p:ext uri="{BB962C8B-B14F-4D97-AF65-F5344CB8AC3E}">
        <p14:creationId xmlns:p14="http://schemas.microsoft.com/office/powerpoint/2010/main" val="1985344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47638" y="569356"/>
            <a:ext cx="8810625" cy="5853910"/>
          </a:xfrm>
          <a:prstGeom prst="rect">
            <a:avLst/>
          </a:prstGeom>
        </p:spPr>
        <p:txBody>
          <a:bodyPr wrap="square" anchor="ctr">
            <a:spAutoFit/>
          </a:bodyPr>
          <a:lstStyle/>
          <a:p>
            <a:pPr marL="342900" indent="-342900" algn="just">
              <a:lnSpc>
                <a:spcPct val="130000"/>
              </a:lnSpc>
              <a:buFontTx/>
              <a:buChar char="-"/>
            </a:pPr>
            <a:r>
              <a:rPr lang="en-US" sz="2400" dirty="0"/>
              <a:t>A CA Firm may register itself on Udyog </a:t>
            </a:r>
            <a:r>
              <a:rPr lang="en-US" sz="2400" dirty="0" err="1"/>
              <a:t>Aadhar</a:t>
            </a:r>
            <a:r>
              <a:rPr lang="en-US" sz="2400" dirty="0"/>
              <a:t>.</a:t>
            </a:r>
            <a:endParaRPr lang="en-IN" sz="2400" dirty="0"/>
          </a:p>
          <a:p>
            <a:pPr marL="342900" indent="-342900" algn="just">
              <a:lnSpc>
                <a:spcPct val="130000"/>
              </a:lnSpc>
              <a:buFontTx/>
              <a:buChar char="-"/>
            </a:pPr>
            <a:r>
              <a:rPr lang="en-US" sz="2400" dirty="0"/>
              <a:t>No prohibition for internal auditor of a company to acquire/purchase shares of the said Company. </a:t>
            </a:r>
            <a:endParaRPr lang="en-IN" sz="2400" dirty="0"/>
          </a:p>
          <a:p>
            <a:pPr marL="342900" indent="-342900" algn="just">
              <a:lnSpc>
                <a:spcPct val="130000"/>
              </a:lnSpc>
              <a:buFontTx/>
              <a:buChar char="-"/>
            </a:pPr>
            <a:r>
              <a:rPr lang="en-US" sz="2400" dirty="0"/>
              <a:t>It is not permissible for a member to use WhatsApp to send messages to make people aware about his practice, and mention the services provided therein.</a:t>
            </a:r>
            <a:endParaRPr lang="en-IN" sz="2400" dirty="0"/>
          </a:p>
          <a:p>
            <a:pPr marL="342900" indent="-342900" algn="just">
              <a:lnSpc>
                <a:spcPct val="130000"/>
              </a:lnSpc>
              <a:buFontTx/>
              <a:buChar char="-"/>
            </a:pPr>
            <a:r>
              <a:rPr lang="en-US" sz="2400" dirty="0"/>
              <a:t>A Chartered Accountant in practice being Director </a:t>
            </a:r>
            <a:r>
              <a:rPr lang="en-US" sz="2400" dirty="0" err="1"/>
              <a:t>Simplicitor</a:t>
            </a:r>
            <a:r>
              <a:rPr lang="en-US" sz="2400" dirty="0"/>
              <a:t> in a Company cannot sign ROC Forms of the Company as it is a direct conflict of role.</a:t>
            </a:r>
            <a:endParaRPr lang="en-IN" sz="2400" dirty="0"/>
          </a:p>
          <a:p>
            <a:pPr marL="342900" indent="-342900" algn="just">
              <a:lnSpc>
                <a:spcPct val="130000"/>
              </a:lnSpc>
              <a:buFontTx/>
              <a:buChar char="-"/>
            </a:pPr>
            <a:r>
              <a:rPr lang="en-US" sz="2400" dirty="0"/>
              <a:t>A Chartered Accountant in practice can act as Authorized Representative of a Foreign Company, provided he is not the auditor of the said Company.</a:t>
            </a:r>
            <a:endParaRPr lang="en-IN" sz="2400" dirty="0"/>
          </a:p>
        </p:txBody>
      </p:sp>
      <p:sp>
        <p:nvSpPr>
          <p:cNvPr id="3" name="Rectangle 2">
            <a:extLst>
              <a:ext uri="{FF2B5EF4-FFF2-40B4-BE49-F238E27FC236}">
                <a16:creationId xmlns:a16="http://schemas.microsoft.com/office/drawing/2014/main" id="{F122A169-CECE-4414-9B04-0F964F01863B}"/>
              </a:ext>
            </a:extLst>
          </p:cNvPr>
          <p:cNvSpPr/>
          <p:nvPr/>
        </p:nvSpPr>
        <p:spPr>
          <a:xfrm>
            <a:off x="-71437" y="0"/>
            <a:ext cx="9215437" cy="558743"/>
          </a:xfrm>
          <a:prstGeom prst="rect">
            <a:avLst/>
          </a:prstGeom>
        </p:spPr>
        <p:txBody>
          <a:bodyPr wrap="square" anchor="ctr">
            <a:spAutoFit/>
          </a:bodyPr>
          <a:lstStyle/>
          <a:p>
            <a:pPr marL="174625" marR="1062355" algn="ctr">
              <a:lnSpc>
                <a:spcPct val="115000"/>
              </a:lnSpc>
              <a:tabLst>
                <a:tab pos="10351770" algn="l"/>
              </a:tabLst>
            </a:pPr>
            <a:r>
              <a:rPr lang="en-IN" sz="2800" b="1" dirty="0">
                <a:solidFill>
                  <a:srgbClr val="C00000"/>
                </a:solidFill>
              </a:rPr>
              <a:t>Recent Important Announcements / Clarifications</a:t>
            </a:r>
            <a:endParaRPr lang="en-IN" sz="2800" b="1" u="sng" dirty="0">
              <a:solidFill>
                <a:srgbClr val="C00000"/>
              </a:solidFill>
            </a:endParaRPr>
          </a:p>
        </p:txBody>
      </p:sp>
      <p:sp>
        <p:nvSpPr>
          <p:cNvPr id="4" name="Slide Number Placeholder 3"/>
          <p:cNvSpPr>
            <a:spLocks noGrp="1"/>
          </p:cNvSpPr>
          <p:nvPr>
            <p:ph type="sldNum" sz="quarter" idx="12"/>
          </p:nvPr>
        </p:nvSpPr>
        <p:spPr/>
        <p:txBody>
          <a:bodyPr/>
          <a:lstStyle/>
          <a:p>
            <a:fld id="{DEC83B2A-7EB1-4B96-8E19-9D1F12904B47}" type="slidenum">
              <a:rPr lang="en-IN" smtClean="0"/>
              <a:pPr/>
              <a:t>32</a:t>
            </a:fld>
            <a:endParaRPr lang="en-IN"/>
          </a:p>
        </p:txBody>
      </p:sp>
    </p:spTree>
    <p:extLst>
      <p:ext uri="{BB962C8B-B14F-4D97-AF65-F5344CB8AC3E}">
        <p14:creationId xmlns:p14="http://schemas.microsoft.com/office/powerpoint/2010/main" val="1314739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0" y="269314"/>
            <a:ext cx="8958263" cy="5853910"/>
          </a:xfrm>
          <a:prstGeom prst="rect">
            <a:avLst/>
          </a:prstGeom>
        </p:spPr>
        <p:txBody>
          <a:bodyPr wrap="square" anchor="ctr">
            <a:spAutoFit/>
          </a:bodyPr>
          <a:lstStyle/>
          <a:p>
            <a:pPr marL="342900" indent="-342900" algn="just">
              <a:lnSpc>
                <a:spcPct val="130000"/>
              </a:lnSpc>
              <a:buFontTx/>
              <a:buChar char="-"/>
            </a:pPr>
            <a:r>
              <a:rPr lang="en-IN" sz="2400" dirty="0"/>
              <a:t>Two or more CA in practice collectively can have joint training session for their clients on GST, and share the fees collected from the clients thereof.</a:t>
            </a:r>
          </a:p>
          <a:p>
            <a:pPr marL="342900" indent="-342900" algn="just">
              <a:lnSpc>
                <a:spcPct val="130000"/>
              </a:lnSpc>
              <a:buFontTx/>
              <a:buChar char="-"/>
            </a:pPr>
            <a:r>
              <a:rPr lang="en-IN" sz="2400" dirty="0"/>
              <a:t>CA in practice can provide services through kiosk only if the services provided are professional activities of a practicing chartered accountant, permitted under the Act.</a:t>
            </a:r>
          </a:p>
          <a:p>
            <a:pPr marL="342900" indent="-342900" algn="just">
              <a:lnSpc>
                <a:spcPct val="130000"/>
              </a:lnSpc>
              <a:buFontTx/>
              <a:buChar char="-"/>
            </a:pPr>
            <a:r>
              <a:rPr lang="en-IN" sz="2400" dirty="0"/>
              <a:t>Where CA in practice is a non-executive director in a company, he or a Firm in which he is a partner, should not accept the appointment as a statutory auditor of a Company which is a joint venture of the original Company, as it would impact independence.</a:t>
            </a:r>
          </a:p>
          <a:p>
            <a:pPr marL="342900" indent="-342900" algn="just">
              <a:lnSpc>
                <a:spcPct val="130000"/>
              </a:lnSpc>
              <a:buFontTx/>
              <a:buChar char="-"/>
            </a:pPr>
            <a:r>
              <a:rPr lang="en-IN" sz="2400" dirty="0"/>
              <a:t>CA in practice may be equity research adviser, but he cannot publish retail report, as it would amount to other business or occupation.</a:t>
            </a:r>
          </a:p>
        </p:txBody>
      </p:sp>
      <p:sp>
        <p:nvSpPr>
          <p:cNvPr id="3" name="Slide Number Placeholder 2"/>
          <p:cNvSpPr>
            <a:spLocks noGrp="1"/>
          </p:cNvSpPr>
          <p:nvPr>
            <p:ph type="sldNum" sz="quarter" idx="12"/>
          </p:nvPr>
        </p:nvSpPr>
        <p:spPr/>
        <p:txBody>
          <a:bodyPr/>
          <a:lstStyle/>
          <a:p>
            <a:fld id="{DEC83B2A-7EB1-4B96-8E19-9D1F12904B47}" type="slidenum">
              <a:rPr lang="en-IN" smtClean="0"/>
              <a:pPr/>
              <a:t>33</a:t>
            </a:fld>
            <a:endParaRPr lang="en-IN"/>
          </a:p>
        </p:txBody>
      </p:sp>
    </p:spTree>
    <p:extLst>
      <p:ext uri="{BB962C8B-B14F-4D97-AF65-F5344CB8AC3E}">
        <p14:creationId xmlns:p14="http://schemas.microsoft.com/office/powerpoint/2010/main" val="3254365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47638" y="226448"/>
            <a:ext cx="8839200" cy="5853910"/>
          </a:xfrm>
          <a:prstGeom prst="rect">
            <a:avLst/>
          </a:prstGeom>
        </p:spPr>
        <p:txBody>
          <a:bodyPr wrap="square" anchor="ctr">
            <a:spAutoFit/>
          </a:bodyPr>
          <a:lstStyle/>
          <a:p>
            <a:pPr marL="342900" indent="-342900" algn="just">
              <a:lnSpc>
                <a:spcPct val="130000"/>
              </a:lnSpc>
              <a:buFontTx/>
              <a:buChar char="-"/>
            </a:pPr>
            <a:r>
              <a:rPr lang="en-IN" sz="2400" dirty="0"/>
              <a:t>CA who is member of Trust, cannot be the auditor of the said trust.</a:t>
            </a:r>
          </a:p>
          <a:p>
            <a:pPr marL="342900" indent="-342900" algn="just">
              <a:lnSpc>
                <a:spcPct val="130000"/>
              </a:lnSpc>
              <a:buFontTx/>
              <a:buChar char="-"/>
            </a:pPr>
            <a:r>
              <a:rPr lang="en-IN" sz="2400" dirty="0"/>
              <a:t>CA in practice may engage himself as Registration Authority (RA) for obtaining digital signatures for clients.</a:t>
            </a:r>
          </a:p>
          <a:p>
            <a:pPr marL="342900" indent="-342900" algn="just">
              <a:lnSpc>
                <a:spcPct val="130000"/>
              </a:lnSpc>
              <a:buFontTx/>
              <a:buChar char="-"/>
            </a:pPr>
            <a:r>
              <a:rPr lang="en-IN" sz="2400" dirty="0"/>
              <a:t>CA can hold the credit card of a bank when he is also the auditor of the bank, provided the outstanding balance on the said card does not exceed Rs.10,000 beyond the prescribed credit period limit on credit card given to him.</a:t>
            </a:r>
          </a:p>
          <a:p>
            <a:pPr marL="342900" indent="-342900" algn="just">
              <a:lnSpc>
                <a:spcPct val="130000"/>
              </a:lnSpc>
              <a:buFontTx/>
              <a:buChar char="-"/>
            </a:pPr>
            <a:r>
              <a:rPr lang="en-IN" sz="2400" dirty="0"/>
              <a:t>CA in practice is not permitted to accept audit assignment of a bank in case he has taken loan against a Fixed Deposit held by him in that bank.</a:t>
            </a:r>
          </a:p>
          <a:p>
            <a:pPr marL="342900" indent="-342900" algn="just">
              <a:lnSpc>
                <a:spcPct val="130000"/>
              </a:lnSpc>
              <a:buFontTx/>
              <a:buChar char="-"/>
            </a:pPr>
            <a:r>
              <a:rPr lang="en-IN" sz="2400" dirty="0"/>
              <a:t>CA cannot exercise lien over the client documents/records for non-payment of his fees.</a:t>
            </a:r>
          </a:p>
        </p:txBody>
      </p:sp>
      <p:sp>
        <p:nvSpPr>
          <p:cNvPr id="3" name="Slide Number Placeholder 2"/>
          <p:cNvSpPr>
            <a:spLocks noGrp="1"/>
          </p:cNvSpPr>
          <p:nvPr>
            <p:ph type="sldNum" sz="quarter" idx="12"/>
          </p:nvPr>
        </p:nvSpPr>
        <p:spPr/>
        <p:txBody>
          <a:bodyPr/>
          <a:lstStyle/>
          <a:p>
            <a:fld id="{DEC83B2A-7EB1-4B96-8E19-9D1F12904B47}" type="slidenum">
              <a:rPr lang="en-IN" smtClean="0"/>
              <a:pPr/>
              <a:t>34</a:t>
            </a:fld>
            <a:endParaRPr lang="en-IN"/>
          </a:p>
        </p:txBody>
      </p:sp>
    </p:spTree>
    <p:extLst>
      <p:ext uri="{BB962C8B-B14F-4D97-AF65-F5344CB8AC3E}">
        <p14:creationId xmlns:p14="http://schemas.microsoft.com/office/powerpoint/2010/main" val="38048275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47638" y="14962"/>
            <a:ext cx="8839200" cy="6334042"/>
          </a:xfrm>
          <a:prstGeom prst="rect">
            <a:avLst/>
          </a:prstGeom>
        </p:spPr>
        <p:txBody>
          <a:bodyPr wrap="square" anchor="ctr">
            <a:spAutoFit/>
          </a:bodyPr>
          <a:lstStyle/>
          <a:p>
            <a:pPr marL="342900" indent="-342900" algn="just">
              <a:lnSpc>
                <a:spcPct val="130000"/>
              </a:lnSpc>
              <a:buFontTx/>
              <a:buChar char="-"/>
            </a:pPr>
            <a:r>
              <a:rPr lang="en-IN" sz="2400" dirty="0"/>
              <a:t>It is not permissible for CA Firm to print its vision and values behind the visiting cards.</a:t>
            </a:r>
          </a:p>
          <a:p>
            <a:pPr marL="342900" indent="-342900" algn="just">
              <a:lnSpc>
                <a:spcPct val="130000"/>
              </a:lnSpc>
              <a:buFontTx/>
              <a:buChar char="-"/>
            </a:pPr>
            <a:r>
              <a:rPr lang="en-IN" sz="2400" dirty="0">
                <a:latin typeface="Calibri" panose="020F0502020204030204" pitchFamily="34" charset="0"/>
              </a:rPr>
              <a:t>It is not permissible for CA in practice to take agencies of UTI, GIC or NSDL.</a:t>
            </a:r>
          </a:p>
          <a:p>
            <a:pPr marL="342900" indent="-342900" algn="just">
              <a:lnSpc>
                <a:spcPct val="130000"/>
              </a:lnSpc>
              <a:buFontTx/>
              <a:buChar char="-"/>
            </a:pPr>
            <a:r>
              <a:rPr lang="en-IN" sz="2400" dirty="0"/>
              <a:t>It is permissible for a member in practice to be a settlor of a trust.</a:t>
            </a:r>
          </a:p>
          <a:p>
            <a:pPr marL="342900" indent="-342900" algn="just">
              <a:lnSpc>
                <a:spcPct val="130000"/>
              </a:lnSpc>
              <a:buFontTx/>
              <a:buChar char="-"/>
            </a:pPr>
            <a:r>
              <a:rPr lang="en-IN" sz="2400" dirty="0"/>
              <a:t>Members in practice engaged in Coaching/Teaching activities are advised to abstain from advertising their association with Coaching /teaching activities through hoardings, posters, banners and by any other means.</a:t>
            </a:r>
          </a:p>
          <a:p>
            <a:pPr marL="342900" indent="-342900" algn="just">
              <a:lnSpc>
                <a:spcPct val="130000"/>
              </a:lnSpc>
              <a:buFontTx/>
              <a:buChar char="-"/>
            </a:pPr>
            <a:r>
              <a:rPr lang="en-IN" sz="2400" dirty="0"/>
              <a:t>KYC Norms are mandatory in nature and shall apply in all assignments pertaining to attest functions.</a:t>
            </a:r>
          </a:p>
          <a:p>
            <a:pPr marL="342900" indent="-342900" algn="just">
              <a:lnSpc>
                <a:spcPct val="130000"/>
              </a:lnSpc>
              <a:buFontTx/>
              <a:buChar char="-"/>
            </a:pPr>
            <a:r>
              <a:rPr lang="en-IN" sz="2400" dirty="0"/>
              <a:t>The member /Firm can conduct training through seminars etc. on GST but only invite its existing clients to such training programmes.</a:t>
            </a:r>
          </a:p>
        </p:txBody>
      </p:sp>
      <p:sp>
        <p:nvSpPr>
          <p:cNvPr id="3" name="Slide Number Placeholder 2"/>
          <p:cNvSpPr>
            <a:spLocks noGrp="1"/>
          </p:cNvSpPr>
          <p:nvPr>
            <p:ph type="sldNum" sz="quarter" idx="12"/>
          </p:nvPr>
        </p:nvSpPr>
        <p:spPr/>
        <p:txBody>
          <a:bodyPr/>
          <a:lstStyle/>
          <a:p>
            <a:fld id="{DEC83B2A-7EB1-4B96-8E19-9D1F12904B47}" type="slidenum">
              <a:rPr lang="en-IN" smtClean="0"/>
              <a:pPr/>
              <a:t>35</a:t>
            </a:fld>
            <a:endParaRPr lang="en-IN"/>
          </a:p>
        </p:txBody>
      </p:sp>
    </p:spTree>
    <p:extLst>
      <p:ext uri="{BB962C8B-B14F-4D97-AF65-F5344CB8AC3E}">
        <p14:creationId xmlns:p14="http://schemas.microsoft.com/office/powerpoint/2010/main" val="24271351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47638" y="14964"/>
            <a:ext cx="8839200" cy="6334042"/>
          </a:xfrm>
          <a:prstGeom prst="rect">
            <a:avLst/>
          </a:prstGeom>
        </p:spPr>
        <p:txBody>
          <a:bodyPr wrap="square" anchor="ctr">
            <a:spAutoFit/>
          </a:bodyPr>
          <a:lstStyle/>
          <a:p>
            <a:pPr marL="342900" indent="-342900" algn="just">
              <a:lnSpc>
                <a:spcPct val="130000"/>
              </a:lnSpc>
              <a:buFontTx/>
              <a:buChar char="-"/>
            </a:pPr>
            <a:r>
              <a:rPr lang="en-IN" sz="2400" dirty="0"/>
              <a:t>CA can send write-up on GST only to existing clients, and to a proposed client if an enquiry was received from the proposed client with regard to the same.</a:t>
            </a:r>
          </a:p>
          <a:p>
            <a:pPr marL="342900" indent="-342900" algn="just">
              <a:lnSpc>
                <a:spcPct val="130000"/>
              </a:lnSpc>
              <a:buFontTx/>
              <a:buChar char="-"/>
            </a:pPr>
            <a:r>
              <a:rPr lang="en-IN" sz="2400" dirty="0"/>
              <a:t>It is not permissible for a CA to mention himself as GST Consultant.</a:t>
            </a:r>
          </a:p>
          <a:p>
            <a:pPr marL="342900" indent="-342900" algn="just">
              <a:lnSpc>
                <a:spcPct val="130000"/>
              </a:lnSpc>
              <a:buFontTx/>
              <a:buChar char="-"/>
            </a:pPr>
            <a:r>
              <a:rPr lang="en-IN" sz="2400" dirty="0"/>
              <a:t>A member can share GST updates, mentioning himself as “CA” with individual name, provided the communication is limited to providing updates. Mention of Firm name is not allowed.</a:t>
            </a:r>
          </a:p>
          <a:p>
            <a:pPr marL="342900" indent="-342900" algn="just">
              <a:lnSpc>
                <a:spcPct val="130000"/>
              </a:lnSpc>
              <a:buFontTx/>
              <a:buChar char="-"/>
            </a:pPr>
            <a:r>
              <a:rPr lang="en-IN" sz="2400" dirty="0"/>
              <a:t>Member can publish testimonials /appreciation letters received by him with regard to GST Training assignments on CA Firm website, but not on social media like Facebook, </a:t>
            </a:r>
            <a:r>
              <a:rPr lang="en-IN" sz="2400" dirty="0" err="1"/>
              <a:t>Linkedin</a:t>
            </a:r>
            <a:r>
              <a:rPr lang="en-IN" sz="2400" dirty="0"/>
              <a:t> etc.</a:t>
            </a:r>
          </a:p>
          <a:p>
            <a:pPr marL="342900" indent="-342900" algn="just">
              <a:lnSpc>
                <a:spcPct val="130000"/>
              </a:lnSpc>
              <a:buFontTx/>
              <a:buChar char="-"/>
            </a:pPr>
            <a:r>
              <a:rPr lang="en-IN" sz="2400" dirty="0"/>
              <a:t>GST training can be provided to the existing clients. In case of non-clients, training can be provided only if the member is invited to provide such training.</a:t>
            </a:r>
          </a:p>
        </p:txBody>
      </p:sp>
      <p:sp>
        <p:nvSpPr>
          <p:cNvPr id="3" name="Slide Number Placeholder 2"/>
          <p:cNvSpPr>
            <a:spLocks noGrp="1"/>
          </p:cNvSpPr>
          <p:nvPr>
            <p:ph type="sldNum" sz="quarter" idx="12"/>
          </p:nvPr>
        </p:nvSpPr>
        <p:spPr/>
        <p:txBody>
          <a:bodyPr/>
          <a:lstStyle/>
          <a:p>
            <a:fld id="{DEC83B2A-7EB1-4B96-8E19-9D1F12904B47}" type="slidenum">
              <a:rPr lang="en-IN" smtClean="0"/>
              <a:pPr/>
              <a:t>36</a:t>
            </a:fld>
            <a:endParaRPr lang="en-IN"/>
          </a:p>
        </p:txBody>
      </p:sp>
    </p:spTree>
    <p:extLst>
      <p:ext uri="{BB962C8B-B14F-4D97-AF65-F5344CB8AC3E}">
        <p14:creationId xmlns:p14="http://schemas.microsoft.com/office/powerpoint/2010/main" val="1501958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500042"/>
            <a:ext cx="5161364" cy="1285860"/>
          </a:xfrm>
        </p:spPr>
        <p:txBody>
          <a:bodyPr>
            <a:normAutofit fontScale="90000"/>
          </a:bodyPr>
          <a:lstStyle/>
          <a:p>
            <a:pPr algn="ctr"/>
            <a:r>
              <a:rPr lang="en-US" b="1" dirty="0">
                <a:solidFill>
                  <a:schemeClr val="tx1"/>
                </a:solidFill>
              </a:rPr>
              <a:t>Acknowledgement</a:t>
            </a:r>
            <a:br>
              <a:rPr lang="en-US" sz="6100" u="sng" dirty="0">
                <a:solidFill>
                  <a:schemeClr val="tx1"/>
                </a:solidFill>
              </a:rPr>
            </a:br>
            <a:endParaRPr lang="en-IN" sz="6100" u="sng" dirty="0">
              <a:solidFill>
                <a:schemeClr val="tx1"/>
              </a:solidFill>
            </a:endParaRPr>
          </a:p>
        </p:txBody>
      </p:sp>
      <p:sp>
        <p:nvSpPr>
          <p:cNvPr id="4" name="Text Box 5"/>
          <p:cNvSpPr txBox="1">
            <a:spLocks noChangeArrowheads="1"/>
          </p:cNvSpPr>
          <p:nvPr/>
        </p:nvSpPr>
        <p:spPr bwMode="auto">
          <a:xfrm>
            <a:off x="714348" y="2000240"/>
            <a:ext cx="3804074" cy="1569660"/>
          </a:xfrm>
          <a:prstGeom prst="rect">
            <a:avLst/>
          </a:prstGeom>
          <a:noFill/>
          <a:ln w="9525">
            <a:noFill/>
            <a:miter lim="800000"/>
            <a:headEnd/>
            <a:tailEnd/>
          </a:ln>
          <a:effectLst/>
        </p:spPr>
        <p:txBody>
          <a:bodyPr wrap="square">
            <a:spAutoFit/>
          </a:bodyPr>
          <a:lstStyle/>
          <a:p>
            <a:pPr algn="just">
              <a:spcBef>
                <a:spcPct val="50000"/>
              </a:spcBef>
              <a:buClr>
                <a:srgbClr val="800000"/>
              </a:buClr>
              <a:buFont typeface="Wingdings" pitchFamily="2" charset="2"/>
              <a:buNone/>
            </a:pPr>
            <a:r>
              <a:rPr lang="en-US" sz="2200" dirty="0"/>
              <a:t>Thanks to the, all participants and coordinators, for their co-operation, support.  </a:t>
            </a:r>
          </a:p>
          <a:p>
            <a:pPr algn="just">
              <a:spcBef>
                <a:spcPct val="50000"/>
              </a:spcBef>
              <a:buClr>
                <a:srgbClr val="800000"/>
              </a:buClr>
              <a:buFont typeface="Wingdings" pitchFamily="2" charset="2"/>
              <a:buNone/>
            </a:pPr>
            <a:endParaRPr lang="en-US" sz="2000" dirty="0"/>
          </a:p>
        </p:txBody>
      </p:sp>
      <p:sp>
        <p:nvSpPr>
          <p:cNvPr id="5" name="TextBox 4"/>
          <p:cNvSpPr txBox="1"/>
          <p:nvPr/>
        </p:nvSpPr>
        <p:spPr>
          <a:xfrm>
            <a:off x="767926" y="3626346"/>
            <a:ext cx="4125545" cy="3231654"/>
          </a:xfrm>
          <a:prstGeom prst="rect">
            <a:avLst/>
          </a:prstGeom>
          <a:noFill/>
        </p:spPr>
        <p:txBody>
          <a:bodyPr wrap="square" rtlCol="0">
            <a:spAutoFit/>
          </a:bodyPr>
          <a:lstStyle/>
          <a:p>
            <a:r>
              <a:rPr lang="en-US" sz="2400" b="1" dirty="0"/>
              <a:t>Contact details:</a:t>
            </a:r>
          </a:p>
          <a:p>
            <a:r>
              <a:rPr lang="en-US" sz="2400" b="1" dirty="0"/>
              <a:t>CA. Ankit Maheshwari</a:t>
            </a:r>
          </a:p>
          <a:p>
            <a:r>
              <a:rPr lang="en-US" sz="2400" b="1" dirty="0"/>
              <a:t>616,Elemenets Mall, Ajmer Road, Jaipur –302019</a:t>
            </a:r>
          </a:p>
          <a:p>
            <a:r>
              <a:rPr lang="en-US" sz="2400" b="1" dirty="0"/>
              <a:t>Phone: 8094869000 (M)</a:t>
            </a:r>
          </a:p>
          <a:p>
            <a:r>
              <a:rPr lang="en-US" sz="2400" b="1" dirty="0"/>
              <a:t>Email id: info@caankitmaheshwari.com</a:t>
            </a:r>
          </a:p>
          <a:p>
            <a:r>
              <a:rPr lang="en-US" dirty="0"/>
              <a:t>        </a:t>
            </a:r>
          </a:p>
          <a:p>
            <a:endParaRPr lang="en-IN" dirty="0"/>
          </a:p>
        </p:txBody>
      </p:sp>
      <p:pic>
        <p:nvPicPr>
          <p:cNvPr id="6146" name="Picture 2" descr="Thank You Letter Danger: 5 Things You Should Never Include!"/>
          <p:cNvPicPr>
            <a:picLocks noChangeAspect="1" noChangeArrowheads="1"/>
          </p:cNvPicPr>
          <p:nvPr/>
        </p:nvPicPr>
        <p:blipFill>
          <a:blip r:embed="rId4" cstate="print"/>
          <a:srcRect/>
          <a:stretch>
            <a:fillRect/>
          </a:stretch>
        </p:blipFill>
        <p:spPr bwMode="auto">
          <a:xfrm>
            <a:off x="4715753" y="2011674"/>
            <a:ext cx="4371975" cy="3707734"/>
          </a:xfrm>
          <a:prstGeom prst="rect">
            <a:avLst/>
          </a:prstGeom>
          <a:noFill/>
        </p:spPr>
      </p:pic>
    </p:spTree>
    <p:custDataLst>
      <p:tags r:id="rId1"/>
    </p:custDataLst>
    <p:extLst>
      <p:ext uri="{BB962C8B-B14F-4D97-AF65-F5344CB8AC3E}">
        <p14:creationId xmlns:p14="http://schemas.microsoft.com/office/powerpoint/2010/main" val="1664792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22A169-CECE-4414-9B04-0F964F01863B}"/>
              </a:ext>
            </a:extLst>
          </p:cNvPr>
          <p:cNvSpPr/>
          <p:nvPr/>
        </p:nvSpPr>
        <p:spPr>
          <a:xfrm>
            <a:off x="433780" y="50219"/>
            <a:ext cx="8562974" cy="692049"/>
          </a:xfrm>
          <a:prstGeom prst="rect">
            <a:avLst/>
          </a:prstGeom>
        </p:spPr>
        <p:txBody>
          <a:bodyPr wrap="square" anchor="ctr">
            <a:spAutoFit/>
          </a:bodyPr>
          <a:lstStyle/>
          <a:p>
            <a:pPr marL="174625" marR="1062355" algn="ctr">
              <a:lnSpc>
                <a:spcPct val="115000"/>
              </a:lnSpc>
              <a:tabLst>
                <a:tab pos="10351770" algn="l"/>
              </a:tabLst>
            </a:pPr>
            <a:r>
              <a:rPr lang="en-US" sz="3600" b="1" dirty="0">
                <a:solidFill>
                  <a:srgbClr val="C00000"/>
                </a:solidFill>
              </a:rPr>
              <a:t>Disciplinary Mechanism in ICAI</a:t>
            </a:r>
            <a:endParaRPr lang="en-IN" sz="3600" b="1" dirty="0">
              <a:solidFill>
                <a:srgbClr val="C00000"/>
              </a:solidFill>
            </a:endParaRPr>
          </a:p>
        </p:txBody>
      </p:sp>
      <p:sp>
        <p:nvSpPr>
          <p:cNvPr id="4" name="Round Same Side Corner Rectangle 25">
            <a:extLst>
              <a:ext uri="{FF2B5EF4-FFF2-40B4-BE49-F238E27FC236}">
                <a16:creationId xmlns:a16="http://schemas.microsoft.com/office/drawing/2014/main" id="{F9BBE2F9-6BE0-4BC7-ADD7-14FA28698170}"/>
              </a:ext>
            </a:extLst>
          </p:cNvPr>
          <p:cNvSpPr/>
          <p:nvPr/>
        </p:nvSpPr>
        <p:spPr>
          <a:xfrm rot="16200000">
            <a:off x="3457701" y="-2022754"/>
            <a:ext cx="720000" cy="7152119"/>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2400" dirty="0"/>
          </a:p>
        </p:txBody>
      </p:sp>
      <p:sp>
        <p:nvSpPr>
          <p:cNvPr id="6" name="Oval 5">
            <a:extLst>
              <a:ext uri="{FF2B5EF4-FFF2-40B4-BE49-F238E27FC236}">
                <a16:creationId xmlns:a16="http://schemas.microsoft.com/office/drawing/2014/main" id="{0ACD8AFE-E455-40F3-B93F-1E88146DE5EF}"/>
              </a:ext>
            </a:extLst>
          </p:cNvPr>
          <p:cNvSpPr/>
          <p:nvPr/>
        </p:nvSpPr>
        <p:spPr>
          <a:xfrm>
            <a:off x="289501" y="1241305"/>
            <a:ext cx="624000" cy="62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21920" tIns="60960" rIns="121920" bIns="6096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2400"/>
          </a:p>
        </p:txBody>
      </p:sp>
      <p:sp>
        <p:nvSpPr>
          <p:cNvPr id="7" name="TextBox 8">
            <a:extLst>
              <a:ext uri="{FF2B5EF4-FFF2-40B4-BE49-F238E27FC236}">
                <a16:creationId xmlns:a16="http://schemas.microsoft.com/office/drawing/2014/main" id="{C32AB50B-47F1-42B8-B9D3-142A2C9DFEF9}"/>
              </a:ext>
            </a:extLst>
          </p:cNvPr>
          <p:cNvSpPr txBox="1"/>
          <p:nvPr/>
        </p:nvSpPr>
        <p:spPr>
          <a:xfrm>
            <a:off x="327209" y="1319021"/>
            <a:ext cx="527709" cy="461665"/>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2400" b="1" dirty="0">
                <a:solidFill>
                  <a:schemeClr val="accent3"/>
                </a:solidFill>
                <a:latin typeface="Arial" pitchFamily="34" charset="0"/>
                <a:cs typeface="Arial" pitchFamily="34" charset="0"/>
              </a:rPr>
              <a:t>01</a:t>
            </a:r>
            <a:endParaRPr lang="ko-KR" altLang="en-US" sz="2400" b="1" dirty="0">
              <a:solidFill>
                <a:schemeClr val="accent3"/>
              </a:solidFill>
              <a:latin typeface="Arial" pitchFamily="34" charset="0"/>
              <a:cs typeface="Arial" pitchFamily="34" charset="0"/>
            </a:endParaRPr>
          </a:p>
        </p:txBody>
      </p:sp>
      <p:sp>
        <p:nvSpPr>
          <p:cNvPr id="8" name="Round Same Side Corner Rectangle 25">
            <a:extLst>
              <a:ext uri="{FF2B5EF4-FFF2-40B4-BE49-F238E27FC236}">
                <a16:creationId xmlns:a16="http://schemas.microsoft.com/office/drawing/2014/main" id="{BD762D02-30F9-44CF-9C94-F97BA833D9D8}"/>
              </a:ext>
            </a:extLst>
          </p:cNvPr>
          <p:cNvSpPr/>
          <p:nvPr/>
        </p:nvSpPr>
        <p:spPr>
          <a:xfrm rot="16200000">
            <a:off x="3457701" y="-988895"/>
            <a:ext cx="720000" cy="7152119"/>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2400" dirty="0"/>
          </a:p>
        </p:txBody>
      </p:sp>
      <p:sp>
        <p:nvSpPr>
          <p:cNvPr id="9" name="Round Same Side Corner Rectangle 25">
            <a:extLst>
              <a:ext uri="{FF2B5EF4-FFF2-40B4-BE49-F238E27FC236}">
                <a16:creationId xmlns:a16="http://schemas.microsoft.com/office/drawing/2014/main" id="{9DF8B37C-2A1E-4B9C-9E01-CF7DEC41AFA2}"/>
              </a:ext>
            </a:extLst>
          </p:cNvPr>
          <p:cNvSpPr/>
          <p:nvPr/>
        </p:nvSpPr>
        <p:spPr>
          <a:xfrm rot="16200000">
            <a:off x="3524416" y="91106"/>
            <a:ext cx="720000" cy="7152119"/>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2400" dirty="0"/>
          </a:p>
        </p:txBody>
      </p:sp>
      <p:sp>
        <p:nvSpPr>
          <p:cNvPr id="10" name="Round Same Side Corner Rectangle 25">
            <a:extLst>
              <a:ext uri="{FF2B5EF4-FFF2-40B4-BE49-F238E27FC236}">
                <a16:creationId xmlns:a16="http://schemas.microsoft.com/office/drawing/2014/main" id="{86A9F8A1-3B5F-45D2-933A-631757F83189}"/>
              </a:ext>
            </a:extLst>
          </p:cNvPr>
          <p:cNvSpPr/>
          <p:nvPr/>
        </p:nvSpPr>
        <p:spPr>
          <a:xfrm rot="16200000">
            <a:off x="3524416" y="1171106"/>
            <a:ext cx="720000" cy="7152119"/>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2400" dirty="0"/>
          </a:p>
        </p:txBody>
      </p:sp>
      <p:sp>
        <p:nvSpPr>
          <p:cNvPr id="11" name="Oval 10">
            <a:extLst>
              <a:ext uri="{FF2B5EF4-FFF2-40B4-BE49-F238E27FC236}">
                <a16:creationId xmlns:a16="http://schemas.microsoft.com/office/drawing/2014/main" id="{3157F78A-1E72-43CA-B73C-2B9158FCBD9B}"/>
              </a:ext>
            </a:extLst>
          </p:cNvPr>
          <p:cNvSpPr/>
          <p:nvPr/>
        </p:nvSpPr>
        <p:spPr>
          <a:xfrm>
            <a:off x="280074" y="2271298"/>
            <a:ext cx="624000" cy="62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21920" tIns="60960" rIns="121920" bIns="6096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2400"/>
          </a:p>
        </p:txBody>
      </p:sp>
      <p:sp>
        <p:nvSpPr>
          <p:cNvPr id="12" name="Oval 11">
            <a:extLst>
              <a:ext uri="{FF2B5EF4-FFF2-40B4-BE49-F238E27FC236}">
                <a16:creationId xmlns:a16="http://schemas.microsoft.com/office/drawing/2014/main" id="{052DE56F-08CA-4789-A6F6-A2AB23D2268D}"/>
              </a:ext>
            </a:extLst>
          </p:cNvPr>
          <p:cNvSpPr/>
          <p:nvPr/>
        </p:nvSpPr>
        <p:spPr>
          <a:xfrm>
            <a:off x="366486" y="3355165"/>
            <a:ext cx="624000" cy="62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21920" tIns="60960" rIns="121920" bIns="6096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2400"/>
          </a:p>
        </p:txBody>
      </p:sp>
      <p:sp>
        <p:nvSpPr>
          <p:cNvPr id="13" name="Oval 12">
            <a:extLst>
              <a:ext uri="{FF2B5EF4-FFF2-40B4-BE49-F238E27FC236}">
                <a16:creationId xmlns:a16="http://schemas.microsoft.com/office/drawing/2014/main" id="{B59DF237-22D2-45D1-9947-A04E9CE253CD}"/>
              </a:ext>
            </a:extLst>
          </p:cNvPr>
          <p:cNvSpPr/>
          <p:nvPr/>
        </p:nvSpPr>
        <p:spPr>
          <a:xfrm>
            <a:off x="357059" y="4453621"/>
            <a:ext cx="624000" cy="5870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21920" tIns="60960" rIns="121920" bIns="6096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2400"/>
          </a:p>
        </p:txBody>
      </p:sp>
      <p:sp>
        <p:nvSpPr>
          <p:cNvPr id="14" name="TextBox 8">
            <a:extLst>
              <a:ext uri="{FF2B5EF4-FFF2-40B4-BE49-F238E27FC236}">
                <a16:creationId xmlns:a16="http://schemas.microsoft.com/office/drawing/2014/main" id="{000E207C-D74B-49E3-9D50-92E3A1CC7499}"/>
              </a:ext>
            </a:extLst>
          </p:cNvPr>
          <p:cNvSpPr txBox="1"/>
          <p:nvPr/>
        </p:nvSpPr>
        <p:spPr>
          <a:xfrm>
            <a:off x="298928" y="2359997"/>
            <a:ext cx="527709" cy="461665"/>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2400" b="1" dirty="0">
                <a:solidFill>
                  <a:schemeClr val="accent3"/>
                </a:solidFill>
                <a:latin typeface="Arial" pitchFamily="34" charset="0"/>
                <a:cs typeface="Arial" pitchFamily="34" charset="0"/>
              </a:rPr>
              <a:t>02</a:t>
            </a:r>
            <a:endParaRPr lang="ko-KR" altLang="en-US" sz="2400" b="1" dirty="0">
              <a:solidFill>
                <a:schemeClr val="accent3"/>
              </a:solidFill>
              <a:latin typeface="Arial" pitchFamily="34" charset="0"/>
              <a:cs typeface="Arial" pitchFamily="34" charset="0"/>
            </a:endParaRPr>
          </a:p>
        </p:txBody>
      </p:sp>
      <p:sp>
        <p:nvSpPr>
          <p:cNvPr id="15" name="TextBox 8">
            <a:extLst>
              <a:ext uri="{FF2B5EF4-FFF2-40B4-BE49-F238E27FC236}">
                <a16:creationId xmlns:a16="http://schemas.microsoft.com/office/drawing/2014/main" id="{7A2474D0-42D2-426F-9562-4DFB71272152}"/>
              </a:ext>
            </a:extLst>
          </p:cNvPr>
          <p:cNvSpPr txBox="1"/>
          <p:nvPr/>
        </p:nvSpPr>
        <p:spPr>
          <a:xfrm>
            <a:off x="395219" y="3448180"/>
            <a:ext cx="527709" cy="461665"/>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2400" b="1" dirty="0">
                <a:solidFill>
                  <a:schemeClr val="accent3"/>
                </a:solidFill>
                <a:latin typeface="Arial" pitchFamily="34" charset="0"/>
                <a:cs typeface="Arial" pitchFamily="34" charset="0"/>
              </a:rPr>
              <a:t>03</a:t>
            </a:r>
            <a:endParaRPr lang="ko-KR" altLang="en-US" sz="2400" b="1" dirty="0">
              <a:solidFill>
                <a:schemeClr val="accent3"/>
              </a:solidFill>
              <a:latin typeface="Arial" pitchFamily="34" charset="0"/>
              <a:cs typeface="Arial" pitchFamily="34" charset="0"/>
            </a:endParaRPr>
          </a:p>
        </p:txBody>
      </p:sp>
      <p:sp>
        <p:nvSpPr>
          <p:cNvPr id="16" name="TextBox 8">
            <a:extLst>
              <a:ext uri="{FF2B5EF4-FFF2-40B4-BE49-F238E27FC236}">
                <a16:creationId xmlns:a16="http://schemas.microsoft.com/office/drawing/2014/main" id="{A683D829-6DC4-441A-A817-4CE210A841B5}"/>
              </a:ext>
            </a:extLst>
          </p:cNvPr>
          <p:cNvSpPr txBox="1"/>
          <p:nvPr/>
        </p:nvSpPr>
        <p:spPr>
          <a:xfrm>
            <a:off x="385792" y="4516331"/>
            <a:ext cx="527709" cy="461665"/>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2400" b="1" dirty="0">
                <a:solidFill>
                  <a:schemeClr val="accent3"/>
                </a:solidFill>
                <a:latin typeface="Arial" pitchFamily="34" charset="0"/>
                <a:cs typeface="Arial" pitchFamily="34" charset="0"/>
              </a:rPr>
              <a:t>04</a:t>
            </a:r>
            <a:endParaRPr lang="ko-KR" altLang="en-US" sz="2400" b="1" dirty="0">
              <a:solidFill>
                <a:schemeClr val="accent3"/>
              </a:solidFill>
              <a:latin typeface="Arial" pitchFamily="34" charset="0"/>
              <a:cs typeface="Arial" pitchFamily="34" charset="0"/>
            </a:endParaRPr>
          </a:p>
        </p:txBody>
      </p:sp>
      <p:sp>
        <p:nvSpPr>
          <p:cNvPr id="18" name="Rectangle 17">
            <a:extLst>
              <a:ext uri="{FF2B5EF4-FFF2-40B4-BE49-F238E27FC236}">
                <a16:creationId xmlns:a16="http://schemas.microsoft.com/office/drawing/2014/main" id="{52AFF221-867E-47E9-ABA0-4D8864471113}"/>
              </a:ext>
            </a:extLst>
          </p:cNvPr>
          <p:cNvSpPr/>
          <p:nvPr/>
        </p:nvSpPr>
        <p:spPr>
          <a:xfrm>
            <a:off x="951209" y="1322473"/>
            <a:ext cx="3631536" cy="461665"/>
          </a:xfrm>
          <a:prstGeom prst="rect">
            <a:avLst/>
          </a:prstGeom>
        </p:spPr>
        <p:txBody>
          <a:bodyPr wrap="square" anchor="ctr">
            <a:spAutoFit/>
          </a:bodyPr>
          <a:lstStyle/>
          <a:p>
            <a:r>
              <a:rPr lang="en-IN" sz="2400" b="1" dirty="0">
                <a:solidFill>
                  <a:schemeClr val="bg1"/>
                </a:solidFill>
              </a:rPr>
              <a:t>Disciplinary Directorate</a:t>
            </a:r>
          </a:p>
        </p:txBody>
      </p:sp>
      <p:sp>
        <p:nvSpPr>
          <p:cNvPr id="19" name="Rectangle 18">
            <a:extLst>
              <a:ext uri="{FF2B5EF4-FFF2-40B4-BE49-F238E27FC236}">
                <a16:creationId xmlns:a16="http://schemas.microsoft.com/office/drawing/2014/main" id="{F0F29CE4-8080-4340-83B6-4A5B60473094}"/>
              </a:ext>
            </a:extLst>
          </p:cNvPr>
          <p:cNvSpPr/>
          <p:nvPr/>
        </p:nvSpPr>
        <p:spPr>
          <a:xfrm>
            <a:off x="981059" y="2314092"/>
            <a:ext cx="3631536" cy="461665"/>
          </a:xfrm>
          <a:prstGeom prst="rect">
            <a:avLst/>
          </a:prstGeom>
        </p:spPr>
        <p:txBody>
          <a:bodyPr wrap="square" anchor="ctr">
            <a:spAutoFit/>
          </a:bodyPr>
          <a:lstStyle/>
          <a:p>
            <a:r>
              <a:rPr lang="en-IN" sz="2400" b="1" dirty="0">
                <a:solidFill>
                  <a:schemeClr val="bg1"/>
                </a:solidFill>
              </a:rPr>
              <a:t>Board of Discipline</a:t>
            </a:r>
          </a:p>
        </p:txBody>
      </p:sp>
      <p:sp>
        <p:nvSpPr>
          <p:cNvPr id="20" name="Rectangle 19">
            <a:extLst>
              <a:ext uri="{FF2B5EF4-FFF2-40B4-BE49-F238E27FC236}">
                <a16:creationId xmlns:a16="http://schemas.microsoft.com/office/drawing/2014/main" id="{0A46ACE8-1B0C-47DD-8FEB-37A460BA736E}"/>
              </a:ext>
            </a:extLst>
          </p:cNvPr>
          <p:cNvSpPr/>
          <p:nvPr/>
        </p:nvSpPr>
        <p:spPr>
          <a:xfrm>
            <a:off x="1048619" y="3418371"/>
            <a:ext cx="3631536" cy="461665"/>
          </a:xfrm>
          <a:prstGeom prst="rect">
            <a:avLst/>
          </a:prstGeom>
        </p:spPr>
        <p:txBody>
          <a:bodyPr wrap="square" anchor="ctr">
            <a:spAutoFit/>
          </a:bodyPr>
          <a:lstStyle/>
          <a:p>
            <a:r>
              <a:rPr lang="en-IN" sz="2400" b="1" dirty="0">
                <a:solidFill>
                  <a:schemeClr val="bg1"/>
                </a:solidFill>
              </a:rPr>
              <a:t>Disciplinary Committee</a:t>
            </a:r>
          </a:p>
        </p:txBody>
      </p:sp>
      <p:sp>
        <p:nvSpPr>
          <p:cNvPr id="21" name="Rectangle 20">
            <a:extLst>
              <a:ext uri="{FF2B5EF4-FFF2-40B4-BE49-F238E27FC236}">
                <a16:creationId xmlns:a16="http://schemas.microsoft.com/office/drawing/2014/main" id="{F95093C6-AD8F-4B3B-8DED-B42037D2117A}"/>
              </a:ext>
            </a:extLst>
          </p:cNvPr>
          <p:cNvSpPr/>
          <p:nvPr/>
        </p:nvSpPr>
        <p:spPr>
          <a:xfrm>
            <a:off x="1087895" y="4522882"/>
            <a:ext cx="3631536" cy="461665"/>
          </a:xfrm>
          <a:prstGeom prst="rect">
            <a:avLst/>
          </a:prstGeom>
        </p:spPr>
        <p:txBody>
          <a:bodyPr wrap="square" anchor="ctr">
            <a:spAutoFit/>
          </a:bodyPr>
          <a:lstStyle/>
          <a:p>
            <a:r>
              <a:rPr lang="en-US" sz="2400" b="1" dirty="0">
                <a:solidFill>
                  <a:schemeClr val="bg1"/>
                </a:solidFill>
              </a:rPr>
              <a:t>Appellate Authority</a:t>
            </a:r>
            <a:endParaRPr lang="en-IN" sz="2400" b="1" dirty="0">
              <a:solidFill>
                <a:schemeClr val="bg1"/>
              </a:solidFill>
            </a:endParaRPr>
          </a:p>
        </p:txBody>
      </p:sp>
      <p:sp>
        <p:nvSpPr>
          <p:cNvPr id="2" name="Slide Number Placeholder 1"/>
          <p:cNvSpPr>
            <a:spLocks noGrp="1"/>
          </p:cNvSpPr>
          <p:nvPr>
            <p:ph type="sldNum" sz="quarter" idx="12"/>
          </p:nvPr>
        </p:nvSpPr>
        <p:spPr/>
        <p:txBody>
          <a:bodyPr/>
          <a:lstStyle/>
          <a:p>
            <a:fld id="{DEC83B2A-7EB1-4B96-8E19-9D1F12904B47}" type="slidenum">
              <a:rPr lang="en-IN" smtClean="0"/>
              <a:pPr/>
              <a:t>4</a:t>
            </a:fld>
            <a:endParaRPr lang="en-IN"/>
          </a:p>
        </p:txBody>
      </p:sp>
    </p:spTree>
    <p:extLst>
      <p:ext uri="{BB962C8B-B14F-4D97-AF65-F5344CB8AC3E}">
        <p14:creationId xmlns:p14="http://schemas.microsoft.com/office/powerpoint/2010/main" val="2067899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D973C9A-B615-0447-AFC0-1D7B3B2BE715}"/>
              </a:ext>
            </a:extLst>
          </p:cNvPr>
          <p:cNvSpPr>
            <a:spLocks noGrp="1"/>
          </p:cNvSpPr>
          <p:nvPr>
            <p:ph type="sldNum" sz="quarter" idx="12"/>
          </p:nvPr>
        </p:nvSpPr>
        <p:spPr/>
        <p:txBody>
          <a:bodyPr/>
          <a:lstStyle/>
          <a:p>
            <a:fld id="{DEC83B2A-7EB1-4B96-8E19-9D1F12904B47}" type="slidenum">
              <a:rPr lang="en-IN" smtClean="0"/>
              <a:pPr/>
              <a:t>5</a:t>
            </a:fld>
            <a:endParaRPr lang="en-IN"/>
          </a:p>
        </p:txBody>
      </p:sp>
      <p:sp>
        <p:nvSpPr>
          <p:cNvPr id="3" name="Rectangle 2">
            <a:extLst>
              <a:ext uri="{FF2B5EF4-FFF2-40B4-BE49-F238E27FC236}">
                <a16:creationId xmlns:a16="http://schemas.microsoft.com/office/drawing/2014/main" id="{ED5AA048-AAEF-A94D-8A85-AC5E9E73DB37}"/>
              </a:ext>
            </a:extLst>
          </p:cNvPr>
          <p:cNvSpPr/>
          <p:nvPr/>
        </p:nvSpPr>
        <p:spPr>
          <a:xfrm>
            <a:off x="433780" y="50219"/>
            <a:ext cx="8562974" cy="692049"/>
          </a:xfrm>
          <a:prstGeom prst="rect">
            <a:avLst/>
          </a:prstGeom>
        </p:spPr>
        <p:txBody>
          <a:bodyPr wrap="square" anchor="ctr">
            <a:spAutoFit/>
          </a:bodyPr>
          <a:lstStyle/>
          <a:p>
            <a:pPr marL="174625" marR="1062355" algn="ctr">
              <a:lnSpc>
                <a:spcPct val="115000"/>
              </a:lnSpc>
              <a:tabLst>
                <a:tab pos="10351770" algn="l"/>
              </a:tabLst>
            </a:pPr>
            <a:r>
              <a:rPr lang="en-US" sz="3600" b="1" dirty="0">
                <a:solidFill>
                  <a:srgbClr val="C00000"/>
                </a:solidFill>
              </a:rPr>
              <a:t>Who can file?</a:t>
            </a:r>
            <a:endParaRPr lang="en-IN" sz="3600" b="1" dirty="0">
              <a:solidFill>
                <a:srgbClr val="C00000"/>
              </a:solidFill>
            </a:endParaRPr>
          </a:p>
        </p:txBody>
      </p:sp>
      <p:sp>
        <p:nvSpPr>
          <p:cNvPr id="4" name="TextBox 3">
            <a:extLst>
              <a:ext uri="{FF2B5EF4-FFF2-40B4-BE49-F238E27FC236}">
                <a16:creationId xmlns:a16="http://schemas.microsoft.com/office/drawing/2014/main" id="{E83DD6D0-9250-A645-B264-59B9C82C5E76}"/>
              </a:ext>
            </a:extLst>
          </p:cNvPr>
          <p:cNvSpPr txBox="1"/>
          <p:nvPr/>
        </p:nvSpPr>
        <p:spPr>
          <a:xfrm>
            <a:off x="818147" y="1359568"/>
            <a:ext cx="3850106" cy="5109091"/>
          </a:xfrm>
          <a:prstGeom prst="rect">
            <a:avLst/>
          </a:prstGeom>
          <a:noFill/>
        </p:spPr>
        <p:txBody>
          <a:bodyPr wrap="square" rtlCol="0">
            <a:spAutoFit/>
          </a:bodyPr>
          <a:lstStyle/>
          <a:p>
            <a:r>
              <a:rPr lang="en-US" sz="2200" b="1" dirty="0"/>
              <a:t>Users of audit reports/Certificates</a:t>
            </a:r>
          </a:p>
          <a:p>
            <a:endParaRPr lang="en-US" sz="2200" dirty="0"/>
          </a:p>
          <a:p>
            <a:pPr marL="285750" indent="-285750">
              <a:buFont typeface="Arial" panose="020B0604020202020204" pitchFamily="34" charset="0"/>
              <a:buChar char="•"/>
            </a:pPr>
            <a:r>
              <a:rPr lang="en-US" sz="2200" dirty="0"/>
              <a:t>Banks &amp; Financial Institutions </a:t>
            </a:r>
          </a:p>
          <a:p>
            <a:pPr marL="742950" lvl="1" indent="-285750">
              <a:buFont typeface="Wingdings" pitchFamily="2" charset="2"/>
              <a:buChar char="Ø"/>
            </a:pPr>
            <a:r>
              <a:rPr lang="en-US" sz="2200" dirty="0"/>
              <a:t>Audits</a:t>
            </a:r>
          </a:p>
          <a:p>
            <a:pPr marL="742950" lvl="1" indent="-285750">
              <a:buFont typeface="Wingdings" pitchFamily="2" charset="2"/>
              <a:buChar char="Ø"/>
            </a:pPr>
            <a:r>
              <a:rPr lang="en-US" sz="2200" dirty="0"/>
              <a:t>Projections</a:t>
            </a:r>
          </a:p>
          <a:p>
            <a:pPr marL="742950" lvl="1" indent="-285750">
              <a:buFont typeface="Wingdings" pitchFamily="2" charset="2"/>
              <a:buChar char="Ø"/>
            </a:pPr>
            <a:r>
              <a:rPr lang="en-US" sz="2200" dirty="0"/>
              <a:t>Other Matters</a:t>
            </a:r>
          </a:p>
          <a:p>
            <a:pPr lvl="1"/>
            <a:endParaRPr lang="en-US" sz="2200" dirty="0"/>
          </a:p>
          <a:p>
            <a:pPr marL="285750" indent="-285750">
              <a:buFont typeface="Arial" panose="020B0604020202020204" pitchFamily="34" charset="0"/>
              <a:buChar char="•"/>
            </a:pPr>
            <a:r>
              <a:rPr lang="en-US" sz="2200" dirty="0"/>
              <a:t>Investigation authorities </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Companies/Firm other entities </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Central/State Government</a:t>
            </a:r>
          </a:p>
          <a:p>
            <a:pPr lvl="1"/>
            <a:endParaRPr lang="en-US" dirty="0"/>
          </a:p>
        </p:txBody>
      </p:sp>
      <p:sp>
        <p:nvSpPr>
          <p:cNvPr id="5" name="TextBox 4">
            <a:extLst>
              <a:ext uri="{FF2B5EF4-FFF2-40B4-BE49-F238E27FC236}">
                <a16:creationId xmlns:a16="http://schemas.microsoft.com/office/drawing/2014/main" id="{FD9706D4-1D6F-894B-8D65-861F87783C38}"/>
              </a:ext>
            </a:extLst>
          </p:cNvPr>
          <p:cNvSpPr txBox="1"/>
          <p:nvPr/>
        </p:nvSpPr>
        <p:spPr>
          <a:xfrm>
            <a:off x="5146648" y="1359568"/>
            <a:ext cx="3850106" cy="4093428"/>
          </a:xfrm>
          <a:prstGeom prst="rect">
            <a:avLst/>
          </a:prstGeom>
          <a:noFill/>
        </p:spPr>
        <p:txBody>
          <a:bodyPr wrap="square" rtlCol="0">
            <a:spAutoFit/>
          </a:bodyPr>
          <a:lstStyle/>
          <a:p>
            <a:r>
              <a:rPr lang="en-US" sz="2200" b="1" dirty="0"/>
              <a:t>Others</a:t>
            </a:r>
          </a:p>
          <a:p>
            <a:endParaRPr lang="en-US" sz="2200" dirty="0"/>
          </a:p>
          <a:p>
            <a:pPr marL="285750" indent="-285750">
              <a:buFont typeface="Arial" panose="020B0604020202020204" pitchFamily="34" charset="0"/>
              <a:buChar char="•"/>
            </a:pPr>
            <a:r>
              <a:rPr lang="en-US" sz="2200" dirty="0"/>
              <a:t>Statutory Authorities</a:t>
            </a:r>
          </a:p>
          <a:p>
            <a:pPr marL="742950" lvl="1" indent="-285750">
              <a:buFont typeface="Wingdings" pitchFamily="2" charset="2"/>
              <a:buChar char="Ø"/>
            </a:pPr>
            <a:r>
              <a:rPr lang="en-US" sz="2200" dirty="0"/>
              <a:t>MCA</a:t>
            </a:r>
          </a:p>
          <a:p>
            <a:pPr marL="742950" lvl="1" indent="-285750">
              <a:buFont typeface="Wingdings" pitchFamily="2" charset="2"/>
              <a:buChar char="Ø"/>
            </a:pPr>
            <a:r>
              <a:rPr lang="en-US" sz="2200" dirty="0"/>
              <a:t>RBI</a:t>
            </a:r>
          </a:p>
          <a:p>
            <a:pPr marL="742950" lvl="1" indent="-285750">
              <a:buFont typeface="Wingdings" pitchFamily="2" charset="2"/>
              <a:buChar char="Ø"/>
            </a:pPr>
            <a:r>
              <a:rPr lang="en-US" sz="2200" dirty="0"/>
              <a:t>SEBI</a:t>
            </a:r>
          </a:p>
          <a:p>
            <a:pPr lvl="1"/>
            <a:endParaRPr lang="en-US" sz="2200" dirty="0"/>
          </a:p>
          <a:p>
            <a:pPr marL="742950" lvl="1" indent="-285750">
              <a:buFont typeface="Arial" panose="020B0604020202020204" pitchFamily="34" charset="0"/>
              <a:buChar char="•"/>
            </a:pPr>
            <a:r>
              <a:rPr lang="en-US" sz="2200" dirty="0"/>
              <a:t>Fellow Brethren</a:t>
            </a:r>
          </a:p>
          <a:p>
            <a:pPr marL="742950" lvl="1" indent="-285750">
              <a:buFont typeface="Arial" panose="020B0604020202020204" pitchFamily="34" charset="0"/>
              <a:buChar char="•"/>
            </a:pPr>
            <a:endParaRPr lang="en-US" sz="2200" dirty="0"/>
          </a:p>
          <a:p>
            <a:pPr marL="742950" lvl="1" indent="-285750">
              <a:buFont typeface="Arial" panose="020B0604020202020204" pitchFamily="34" charset="0"/>
              <a:buChar char="•"/>
            </a:pPr>
            <a:r>
              <a:rPr lang="en-US" sz="2200" dirty="0"/>
              <a:t> Clients </a:t>
            </a:r>
          </a:p>
          <a:p>
            <a:pPr marL="742950" lvl="1" indent="-285750">
              <a:buFont typeface="Arial" panose="020B0604020202020204" pitchFamily="34" charset="0"/>
              <a:buChar char="•"/>
            </a:pPr>
            <a:endParaRPr lang="en-US" sz="2200"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108998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49907" y="1239285"/>
            <a:ext cx="8972556" cy="4384405"/>
          </a:xfrm>
          <a:prstGeom prst="rect">
            <a:avLst/>
          </a:prstGeom>
        </p:spPr>
        <p:txBody>
          <a:bodyPr wrap="square" anchor="ctr">
            <a:spAutoFit/>
          </a:bodyPr>
          <a:lstStyle/>
          <a:p>
            <a:pPr>
              <a:lnSpc>
                <a:spcPct val="130000"/>
              </a:lnSpc>
            </a:pPr>
            <a:r>
              <a:rPr lang="en-IN" dirty="0"/>
              <a:t>Salient features of the Bill: </a:t>
            </a:r>
          </a:p>
          <a:p>
            <a:pPr marL="342900" indent="-342900">
              <a:lnSpc>
                <a:spcPct val="130000"/>
              </a:lnSpc>
              <a:buAutoNum type="alphaLcParenR"/>
            </a:pPr>
            <a:r>
              <a:rPr lang="en-IN" dirty="0"/>
              <a:t>Introduction of provision for making distinction between actionable and non-actionable complaints and information to be determined by the Disciplinary Directorate within 30 days of receipt of a complaint or information; </a:t>
            </a:r>
          </a:p>
          <a:p>
            <a:pPr marL="342900" indent="-342900">
              <a:lnSpc>
                <a:spcPct val="130000"/>
              </a:lnSpc>
              <a:buAutoNum type="alphaLcParenR"/>
            </a:pPr>
            <a:r>
              <a:rPr lang="en-IN" dirty="0"/>
              <a:t>Before taking a decision on whether a complaint or information is actionable or non-actionable, the complainant or informant is to be given fifteen days’ time to file additional documents, if any; </a:t>
            </a:r>
          </a:p>
          <a:p>
            <a:pPr marL="342900" indent="-342900">
              <a:lnSpc>
                <a:spcPct val="130000"/>
              </a:lnSpc>
              <a:buAutoNum type="alphaLcParenR"/>
            </a:pPr>
            <a:r>
              <a:rPr lang="en-IN" dirty="0"/>
              <a:t>Provision for appointment of at least two Joint Directors (Discipline) in the Disciplinary Directorates of the Institutes (not below the rank of Deputy Secretary of the Institutes) to deal with the disciplinary cases. </a:t>
            </a:r>
          </a:p>
          <a:p>
            <a:pPr marL="342900" indent="-342900">
              <a:lnSpc>
                <a:spcPct val="130000"/>
              </a:lnSpc>
              <a:buAutoNum type="alphaLcParenR"/>
            </a:pPr>
            <a:r>
              <a:rPr lang="en-IN" dirty="0"/>
              <a:t>Preliminary Examination Report (PER) to replace Prima Facie Opinion (PFO) by Director (Discipline) holding the respondent guilty or not guilty in his/her opinion; </a:t>
            </a:r>
          </a:p>
        </p:txBody>
      </p:sp>
      <p:sp>
        <p:nvSpPr>
          <p:cNvPr id="3" name="Rectangle 2">
            <a:extLst>
              <a:ext uri="{FF2B5EF4-FFF2-40B4-BE49-F238E27FC236}">
                <a16:creationId xmlns:a16="http://schemas.microsoft.com/office/drawing/2014/main" id="{F122A169-CECE-4414-9B04-0F964F01863B}"/>
              </a:ext>
            </a:extLst>
          </p:cNvPr>
          <p:cNvSpPr/>
          <p:nvPr/>
        </p:nvSpPr>
        <p:spPr>
          <a:xfrm>
            <a:off x="157169" y="-199986"/>
            <a:ext cx="8562974" cy="1133387"/>
          </a:xfrm>
          <a:prstGeom prst="rect">
            <a:avLst/>
          </a:prstGeom>
        </p:spPr>
        <p:txBody>
          <a:bodyPr wrap="square" anchor="ctr">
            <a:spAutoFit/>
          </a:bodyPr>
          <a:lstStyle/>
          <a:p>
            <a:pPr marL="174625" marR="1062355" algn="ctr">
              <a:lnSpc>
                <a:spcPct val="115000"/>
              </a:lnSpc>
              <a:tabLst>
                <a:tab pos="10351770" algn="l"/>
              </a:tabLst>
            </a:pPr>
            <a:endParaRPr lang="en-IN" sz="2000" dirty="0"/>
          </a:p>
          <a:p>
            <a:pPr marL="174625" marR="1062355" algn="ctr">
              <a:lnSpc>
                <a:spcPct val="115000"/>
              </a:lnSpc>
              <a:tabLst>
                <a:tab pos="10351770" algn="l"/>
              </a:tabLst>
            </a:pPr>
            <a:r>
              <a:rPr lang="en-IN" sz="2000" b="1" dirty="0">
                <a:solidFill>
                  <a:srgbClr val="C00000"/>
                </a:solidFill>
              </a:rPr>
              <a:t>THE CHARTERED ACCOUNTANTS, COST AND WORKS ACCOUNTANTS AND COMPANY SECRETARIES (AMENDMENT) BILL, 2021</a:t>
            </a:r>
          </a:p>
        </p:txBody>
      </p:sp>
      <p:sp>
        <p:nvSpPr>
          <p:cNvPr id="4" name="Slide Number Placeholder 3"/>
          <p:cNvSpPr>
            <a:spLocks noGrp="1"/>
          </p:cNvSpPr>
          <p:nvPr>
            <p:ph type="sldNum" sz="quarter" idx="12"/>
          </p:nvPr>
        </p:nvSpPr>
        <p:spPr/>
        <p:txBody>
          <a:bodyPr/>
          <a:lstStyle/>
          <a:p>
            <a:fld id="{DEC83B2A-7EB1-4B96-8E19-9D1F12904B47}" type="slidenum">
              <a:rPr lang="en-IN" smtClean="0"/>
              <a:pPr/>
              <a:t>6</a:t>
            </a:fld>
            <a:endParaRPr lang="en-IN"/>
          </a:p>
        </p:txBody>
      </p:sp>
    </p:spTree>
    <p:extLst>
      <p:ext uri="{BB962C8B-B14F-4D97-AF65-F5344CB8AC3E}">
        <p14:creationId xmlns:p14="http://schemas.microsoft.com/office/powerpoint/2010/main" val="2444939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38032" y="960393"/>
            <a:ext cx="8972556" cy="5464701"/>
          </a:xfrm>
          <a:prstGeom prst="rect">
            <a:avLst/>
          </a:prstGeom>
        </p:spPr>
        <p:txBody>
          <a:bodyPr wrap="square" anchor="ctr">
            <a:spAutoFit/>
          </a:bodyPr>
          <a:lstStyle/>
          <a:p>
            <a:pPr>
              <a:lnSpc>
                <a:spcPct val="130000"/>
              </a:lnSpc>
            </a:pPr>
            <a:r>
              <a:rPr lang="en-IN" dirty="0"/>
              <a:t>e) Director or Joint Director {Discipline) to give opportunity to respondent to submit a written statement within twenty-one days which may be further extended by another twenty-one days on a specific request with reasons for seeking further extension. Rejoinder to be submitted by the complainant or the informant upon receipt of written submissions of the respondent within twenty-one days; </a:t>
            </a:r>
          </a:p>
          <a:p>
            <a:pPr>
              <a:lnSpc>
                <a:spcPct val="130000"/>
              </a:lnSpc>
            </a:pPr>
            <a:r>
              <a:rPr lang="en-IN" dirty="0"/>
              <a:t>f) Submission of PER by Director or Joint Director (Discipline) within 30 days upon receipt of written submissions and rejoinder, if any, if prima facie case is made out;</a:t>
            </a:r>
          </a:p>
          <a:p>
            <a:pPr>
              <a:lnSpc>
                <a:spcPct val="130000"/>
              </a:lnSpc>
            </a:pPr>
            <a:r>
              <a:rPr lang="en-IN" dirty="0"/>
              <a:t>g) Complaint filed by an authorized officer. of Government or statutory authority accompanied by an investigation report Or extract thereof along with supporting evidence is to be treated as PER. At present, the said complaints go through PFO route and are first examined by Director (Discipline). This would avoid delays in concluding inquiries in such cases at the preliminary stage; </a:t>
            </a:r>
          </a:p>
          <a:p>
            <a:pPr>
              <a:lnSpc>
                <a:spcPct val="130000"/>
              </a:lnSpc>
            </a:pPr>
            <a:r>
              <a:rPr lang="en-IN" dirty="0"/>
              <a:t>h) Non-actionable complaints and information to be submitted to Board of Discipline within 60 days of receipt. Board of Discipline may ask Director (Discipline) to re-examine the information or complaint;</a:t>
            </a:r>
            <a:endParaRPr lang="en-IN" sz="2600" dirty="0"/>
          </a:p>
        </p:txBody>
      </p:sp>
      <p:sp>
        <p:nvSpPr>
          <p:cNvPr id="3" name="Rectangle 2">
            <a:extLst>
              <a:ext uri="{FF2B5EF4-FFF2-40B4-BE49-F238E27FC236}">
                <a16:creationId xmlns:a16="http://schemas.microsoft.com/office/drawing/2014/main" id="{F122A169-CECE-4414-9B04-0F964F01863B}"/>
              </a:ext>
            </a:extLst>
          </p:cNvPr>
          <p:cNvSpPr/>
          <p:nvPr/>
        </p:nvSpPr>
        <p:spPr>
          <a:xfrm>
            <a:off x="157169" y="-199986"/>
            <a:ext cx="8562974" cy="1133387"/>
          </a:xfrm>
          <a:prstGeom prst="rect">
            <a:avLst/>
          </a:prstGeom>
        </p:spPr>
        <p:txBody>
          <a:bodyPr wrap="square" anchor="ctr">
            <a:spAutoFit/>
          </a:bodyPr>
          <a:lstStyle/>
          <a:p>
            <a:pPr marL="174625" marR="1062355" algn="ctr">
              <a:lnSpc>
                <a:spcPct val="115000"/>
              </a:lnSpc>
              <a:tabLst>
                <a:tab pos="10351770" algn="l"/>
              </a:tabLst>
            </a:pPr>
            <a:endParaRPr lang="en-IN" sz="2000" dirty="0"/>
          </a:p>
          <a:p>
            <a:pPr marL="174625" marR="1062355" algn="ctr">
              <a:lnSpc>
                <a:spcPct val="115000"/>
              </a:lnSpc>
              <a:tabLst>
                <a:tab pos="10351770" algn="l"/>
              </a:tabLst>
            </a:pPr>
            <a:r>
              <a:rPr lang="en-IN" sz="2000" b="1" dirty="0">
                <a:solidFill>
                  <a:srgbClr val="C00000"/>
                </a:solidFill>
              </a:rPr>
              <a:t>THE CHARTERED ACCOUNTANTS, COST AND WORKS ACCOUNTANTS AND COMPANY SECRETARIES (AMENDMENT) BILL, 2021</a:t>
            </a:r>
          </a:p>
        </p:txBody>
      </p:sp>
      <p:sp>
        <p:nvSpPr>
          <p:cNvPr id="4" name="Slide Number Placeholder 3"/>
          <p:cNvSpPr>
            <a:spLocks noGrp="1"/>
          </p:cNvSpPr>
          <p:nvPr>
            <p:ph type="sldNum" sz="quarter" idx="12"/>
          </p:nvPr>
        </p:nvSpPr>
        <p:spPr/>
        <p:txBody>
          <a:bodyPr/>
          <a:lstStyle/>
          <a:p>
            <a:fld id="{DEC83B2A-7EB1-4B96-8E19-9D1F12904B47}" type="slidenum">
              <a:rPr lang="en-IN" smtClean="0"/>
              <a:pPr/>
              <a:t>7</a:t>
            </a:fld>
            <a:endParaRPr lang="en-IN"/>
          </a:p>
        </p:txBody>
      </p:sp>
    </p:spTree>
    <p:extLst>
      <p:ext uri="{BB962C8B-B14F-4D97-AF65-F5344CB8AC3E}">
        <p14:creationId xmlns:p14="http://schemas.microsoft.com/office/powerpoint/2010/main" val="2227181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4282" y="1175715"/>
            <a:ext cx="8972556" cy="4867807"/>
          </a:xfrm>
          <a:prstGeom prst="rect">
            <a:avLst/>
          </a:prstGeom>
        </p:spPr>
        <p:txBody>
          <a:bodyPr wrap="square" anchor="ctr">
            <a:spAutoFit/>
          </a:bodyPr>
          <a:lstStyle/>
          <a:p>
            <a:pPr>
              <a:lnSpc>
                <a:spcPct val="130000"/>
              </a:lnSpc>
            </a:pPr>
            <a:r>
              <a:rPr lang="en-IN" sz="1600" dirty="0" err="1"/>
              <a:t>i</a:t>
            </a:r>
            <a:r>
              <a:rPr lang="en-IN" sz="1600" dirty="0"/>
              <a:t>) Withdrawal of complaint not permitted at any stage; </a:t>
            </a:r>
          </a:p>
          <a:p>
            <a:pPr>
              <a:lnSpc>
                <a:spcPct val="130000"/>
              </a:lnSpc>
            </a:pPr>
            <a:r>
              <a:rPr lang="en-IN" sz="1600" dirty="0"/>
              <a:t>j) Appointment, re-appointment and termination of appointment of Director (Discipline) and Joint Director (Discipline) by the Council of the Institutes with the previous approval of the Central Government; </a:t>
            </a:r>
          </a:p>
          <a:p>
            <a:pPr>
              <a:lnSpc>
                <a:spcPct val="130000"/>
              </a:lnSpc>
            </a:pPr>
            <a:r>
              <a:rPr lang="en-IN" sz="1600" dirty="0"/>
              <a:t>k) Inclusion of Firms under the purview of Disciplinary Mechanism and a new chapter proposed for Registration of Firms with the Institutes; </a:t>
            </a:r>
          </a:p>
          <a:p>
            <a:pPr>
              <a:lnSpc>
                <a:spcPct val="130000"/>
              </a:lnSpc>
            </a:pPr>
            <a:r>
              <a:rPr lang="en-IN" sz="1600" dirty="0"/>
              <a:t>l) The Council shall continue to constitute Board(s) of Discipline (</a:t>
            </a:r>
            <a:r>
              <a:rPr lang="en-IN" sz="1600" dirty="0" err="1"/>
              <a:t>BoDs</a:t>
            </a:r>
            <a:r>
              <a:rPr lang="en-IN" sz="1600" dirty="0"/>
              <a:t>) and Disciplinary Committees. (DCs) as at present. However, the majority will be of non-members of the Institutes (commonly called as lay members) in these bodies. </a:t>
            </a:r>
          </a:p>
          <a:p>
            <a:pPr>
              <a:lnSpc>
                <a:spcPct val="130000"/>
              </a:lnSpc>
            </a:pPr>
            <a:r>
              <a:rPr lang="en-IN" sz="1600" dirty="0"/>
              <a:t>m) The present practice of direct nomination by the Central Government in the </a:t>
            </a:r>
            <a:r>
              <a:rPr lang="en-IN" sz="1600" dirty="0" err="1"/>
              <a:t>BoD</a:t>
            </a:r>
            <a:r>
              <a:rPr lang="en-IN" sz="1600" dirty="0"/>
              <a:t> and DCs is proposed to be discontinued. Instead, the Presiding Officers will be selected by the Central Government from out of a panel of suitable persons with experience in law, having knowledge of disciplinary matters and the profession and lay members will be selected from out of a panel of persons of eminence having experience in the field of law, economics, business, finance or accountancy. </a:t>
            </a:r>
          </a:p>
          <a:p>
            <a:pPr>
              <a:lnSpc>
                <a:spcPct val="130000"/>
              </a:lnSpc>
            </a:pPr>
            <a:r>
              <a:rPr lang="en-IN" sz="1600" dirty="0"/>
              <a:t>n) The presiding officers’ and lay members shall not be the members of the Institutes. The panels of non-members of Institute will be prepared and provided by the Councils of the Institutes. </a:t>
            </a:r>
          </a:p>
        </p:txBody>
      </p:sp>
      <p:sp>
        <p:nvSpPr>
          <p:cNvPr id="3" name="Rectangle 2">
            <a:extLst>
              <a:ext uri="{FF2B5EF4-FFF2-40B4-BE49-F238E27FC236}">
                <a16:creationId xmlns:a16="http://schemas.microsoft.com/office/drawing/2014/main" id="{F122A169-CECE-4414-9B04-0F964F01863B}"/>
              </a:ext>
            </a:extLst>
          </p:cNvPr>
          <p:cNvSpPr/>
          <p:nvPr/>
        </p:nvSpPr>
        <p:spPr>
          <a:xfrm>
            <a:off x="157169" y="-199986"/>
            <a:ext cx="8562974" cy="1133387"/>
          </a:xfrm>
          <a:prstGeom prst="rect">
            <a:avLst/>
          </a:prstGeom>
        </p:spPr>
        <p:txBody>
          <a:bodyPr wrap="square" anchor="ctr">
            <a:spAutoFit/>
          </a:bodyPr>
          <a:lstStyle/>
          <a:p>
            <a:pPr marL="174625" marR="1062355" algn="ctr">
              <a:lnSpc>
                <a:spcPct val="115000"/>
              </a:lnSpc>
              <a:tabLst>
                <a:tab pos="10351770" algn="l"/>
              </a:tabLst>
            </a:pPr>
            <a:endParaRPr lang="en-IN" sz="2000" dirty="0"/>
          </a:p>
          <a:p>
            <a:pPr marL="174625" marR="1062355" algn="ctr">
              <a:lnSpc>
                <a:spcPct val="115000"/>
              </a:lnSpc>
              <a:tabLst>
                <a:tab pos="10351770" algn="l"/>
              </a:tabLst>
            </a:pPr>
            <a:r>
              <a:rPr lang="en-IN" sz="2000" b="1" dirty="0">
                <a:solidFill>
                  <a:srgbClr val="C00000"/>
                </a:solidFill>
              </a:rPr>
              <a:t>THE CHARTERED ACCOUNTANTS, COST AND WORKS ACCOUNTANTS AND COMPANY SECRETARIES (AMENDMENT) BILL, 2021</a:t>
            </a:r>
          </a:p>
        </p:txBody>
      </p:sp>
      <p:sp>
        <p:nvSpPr>
          <p:cNvPr id="4" name="Slide Number Placeholder 3"/>
          <p:cNvSpPr>
            <a:spLocks noGrp="1"/>
          </p:cNvSpPr>
          <p:nvPr>
            <p:ph type="sldNum" sz="quarter" idx="12"/>
          </p:nvPr>
        </p:nvSpPr>
        <p:spPr/>
        <p:txBody>
          <a:bodyPr/>
          <a:lstStyle/>
          <a:p>
            <a:fld id="{DEC83B2A-7EB1-4B96-8E19-9D1F12904B47}" type="slidenum">
              <a:rPr lang="en-IN" smtClean="0"/>
              <a:pPr/>
              <a:t>8</a:t>
            </a:fld>
            <a:endParaRPr lang="en-IN"/>
          </a:p>
        </p:txBody>
      </p:sp>
    </p:spTree>
    <p:extLst>
      <p:ext uri="{BB962C8B-B14F-4D97-AF65-F5344CB8AC3E}">
        <p14:creationId xmlns:p14="http://schemas.microsoft.com/office/powerpoint/2010/main" val="216858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9BCEA-D809-4179-BD55-1E51C3E5A94D}"/>
              </a:ext>
            </a:extLst>
          </p:cNvPr>
          <p:cNvSpPr/>
          <p:nvPr/>
        </p:nvSpPr>
        <p:spPr>
          <a:xfrm>
            <a:off x="14282" y="1391737"/>
            <a:ext cx="8972556" cy="4744504"/>
          </a:xfrm>
          <a:prstGeom prst="rect">
            <a:avLst/>
          </a:prstGeom>
        </p:spPr>
        <p:txBody>
          <a:bodyPr wrap="square" anchor="ctr">
            <a:spAutoFit/>
          </a:bodyPr>
          <a:lstStyle/>
          <a:p>
            <a:pPr>
              <a:lnSpc>
                <a:spcPct val="130000"/>
              </a:lnSpc>
            </a:pPr>
            <a:r>
              <a:rPr lang="en-IN" dirty="0"/>
              <a:t>o) Provision for more </a:t>
            </a:r>
            <a:r>
              <a:rPr lang="en-IN" dirty="0" err="1"/>
              <a:t>BoDs</a:t>
            </a:r>
            <a:r>
              <a:rPr lang="en-IN" dirty="0"/>
              <a:t> for quicker disposal of cases on the lines of DCs; </a:t>
            </a:r>
          </a:p>
          <a:p>
            <a:pPr>
              <a:lnSpc>
                <a:spcPct val="130000"/>
              </a:lnSpc>
            </a:pPr>
            <a:r>
              <a:rPr lang="en-IN" dirty="0"/>
              <a:t>p) Proposal to enhance the term of the Council of ICAI from 03 years to 04 years and maximum two consecutive terms of 04 years for a person in the Council; </a:t>
            </a:r>
          </a:p>
          <a:p>
            <a:pPr>
              <a:lnSpc>
                <a:spcPct val="130000"/>
              </a:lnSpc>
            </a:pPr>
            <a:r>
              <a:rPr lang="en-IN" dirty="0"/>
              <a:t>q) Enhancement in Penalties/Fines in case of misconduct; </a:t>
            </a:r>
          </a:p>
          <a:p>
            <a:pPr>
              <a:lnSpc>
                <a:spcPct val="130000"/>
              </a:lnSpc>
            </a:pPr>
            <a:r>
              <a:rPr lang="en-IN" dirty="0"/>
              <a:t>r) Autonomy to the Councils of the Institutes in the matter of fixation of fees; </a:t>
            </a:r>
          </a:p>
          <a:p>
            <a:pPr>
              <a:lnSpc>
                <a:spcPct val="130000"/>
              </a:lnSpc>
            </a:pPr>
            <a:r>
              <a:rPr lang="en-IN" dirty="0"/>
              <a:t>s) Provision to enable the Institutes to remove the name of the firms or members in case of non-payment of penalties; </a:t>
            </a:r>
          </a:p>
          <a:p>
            <a:pPr>
              <a:lnSpc>
                <a:spcPct val="130000"/>
              </a:lnSpc>
            </a:pPr>
            <a:r>
              <a:rPr lang="en-IN" dirty="0"/>
              <a:t>t) Disposal of Disciplinary Cases within 180 days by Disciplinary Committee and 90 days by Board of Discipline; </a:t>
            </a:r>
          </a:p>
          <a:p>
            <a:pPr>
              <a:lnSpc>
                <a:spcPct val="130000"/>
              </a:lnSpc>
            </a:pPr>
            <a:r>
              <a:rPr lang="en-IN" dirty="0"/>
              <a:t>u) Entire Disciplinary proceedings, since filing of complaint to be completed within 365 days; </a:t>
            </a:r>
          </a:p>
          <a:p>
            <a:pPr>
              <a:lnSpc>
                <a:spcPct val="130000"/>
              </a:lnSpc>
            </a:pPr>
            <a:r>
              <a:rPr lang="en-IN" dirty="0"/>
              <a:t>v) Audit of annual accounts of the Councils of the Institutes by a firm of chartered accountants to be appointed annually by the Councils from the panel of auditors maintained by the Comptroller and Auditor General of India;</a:t>
            </a:r>
            <a:endParaRPr lang="en-IN" sz="2600" dirty="0"/>
          </a:p>
        </p:txBody>
      </p:sp>
      <p:sp>
        <p:nvSpPr>
          <p:cNvPr id="3" name="Rectangle 2">
            <a:extLst>
              <a:ext uri="{FF2B5EF4-FFF2-40B4-BE49-F238E27FC236}">
                <a16:creationId xmlns:a16="http://schemas.microsoft.com/office/drawing/2014/main" id="{F122A169-CECE-4414-9B04-0F964F01863B}"/>
              </a:ext>
            </a:extLst>
          </p:cNvPr>
          <p:cNvSpPr/>
          <p:nvPr/>
        </p:nvSpPr>
        <p:spPr>
          <a:xfrm>
            <a:off x="157169" y="-199986"/>
            <a:ext cx="8562974" cy="1133387"/>
          </a:xfrm>
          <a:prstGeom prst="rect">
            <a:avLst/>
          </a:prstGeom>
        </p:spPr>
        <p:txBody>
          <a:bodyPr wrap="square" anchor="ctr">
            <a:spAutoFit/>
          </a:bodyPr>
          <a:lstStyle/>
          <a:p>
            <a:pPr marL="174625" marR="1062355" algn="ctr">
              <a:lnSpc>
                <a:spcPct val="115000"/>
              </a:lnSpc>
              <a:tabLst>
                <a:tab pos="10351770" algn="l"/>
              </a:tabLst>
            </a:pPr>
            <a:endParaRPr lang="en-IN" sz="2000" dirty="0"/>
          </a:p>
          <a:p>
            <a:pPr marL="174625" marR="1062355" algn="ctr">
              <a:lnSpc>
                <a:spcPct val="115000"/>
              </a:lnSpc>
              <a:tabLst>
                <a:tab pos="10351770" algn="l"/>
              </a:tabLst>
            </a:pPr>
            <a:r>
              <a:rPr lang="en-IN" sz="2000" b="1" dirty="0">
                <a:solidFill>
                  <a:srgbClr val="C00000"/>
                </a:solidFill>
              </a:rPr>
              <a:t>THE CHARTERED ACCOUNTANTS, COST AND WORKS ACCOUNTANTS AND COMPANY SECRETARIES (AMENDMENT) BILL, 2021</a:t>
            </a:r>
          </a:p>
        </p:txBody>
      </p:sp>
      <p:sp>
        <p:nvSpPr>
          <p:cNvPr id="4" name="Slide Number Placeholder 3"/>
          <p:cNvSpPr>
            <a:spLocks noGrp="1"/>
          </p:cNvSpPr>
          <p:nvPr>
            <p:ph type="sldNum" sz="quarter" idx="12"/>
          </p:nvPr>
        </p:nvSpPr>
        <p:spPr/>
        <p:txBody>
          <a:bodyPr/>
          <a:lstStyle/>
          <a:p>
            <a:fld id="{DEC83B2A-7EB1-4B96-8E19-9D1F12904B47}" type="slidenum">
              <a:rPr lang="en-IN" smtClean="0"/>
              <a:pPr/>
              <a:t>9</a:t>
            </a:fld>
            <a:endParaRPr lang="en-IN"/>
          </a:p>
        </p:txBody>
      </p:sp>
    </p:spTree>
    <p:extLst>
      <p:ext uri="{BB962C8B-B14F-4D97-AF65-F5344CB8AC3E}">
        <p14:creationId xmlns:p14="http://schemas.microsoft.com/office/powerpoint/2010/main" val="29075179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2619</TotalTime>
  <Words>3886</Words>
  <Application>Microsoft Macintosh PowerPoint</Application>
  <PresentationFormat>On-screen Show (4:3)</PresentationFormat>
  <Paragraphs>373</Paragraphs>
  <Slides>37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Algerian</vt:lpstr>
      <vt:lpstr>Arial</vt:lpstr>
      <vt:lpstr>Arial Black</vt:lpstr>
      <vt:lpstr>Calibri</vt:lpstr>
      <vt:lpstr>Calibri Light</vt:lpstr>
      <vt:lpstr>Wingdings</vt:lpstr>
      <vt:lpstr>Retrospect</vt:lpstr>
      <vt:lpstr>CA Ankit Maheshwari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Acknowledgement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Sahil Choudhary</dc:creator>
  <cp:lastModifiedBy>Ankit Maheshwari</cp:lastModifiedBy>
  <cp:revision>93</cp:revision>
  <dcterms:created xsi:type="dcterms:W3CDTF">2020-06-07T08:43:59Z</dcterms:created>
  <dcterms:modified xsi:type="dcterms:W3CDTF">2023-03-12T07:02:21Z</dcterms:modified>
</cp:coreProperties>
</file>